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324" r:id="rId7"/>
    <p:sldId id="325" r:id="rId8"/>
    <p:sldId id="326" r:id="rId9"/>
    <p:sldId id="327" r:id="rId10"/>
    <p:sldId id="328" r:id="rId11"/>
    <p:sldId id="329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9" r:id="rId20"/>
    <p:sldId id="338" r:id="rId21"/>
    <p:sldId id="340" r:id="rId22"/>
    <p:sldId id="341" r:id="rId23"/>
    <p:sldId id="34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E4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3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65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7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62CA6-60D0-42C2-99AC-B014110ACE80}" type="datetimeFigureOut">
              <a:rPr lang="pl-PL" smtClean="0"/>
              <a:t>01.06.2022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431AA-BB63-4776-A23B-3547C7469D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6817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C0C7B-979C-4060-B467-6AD621A5B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7425" y="1115920"/>
            <a:ext cx="7677150" cy="935037"/>
          </a:xfrm>
        </p:spPr>
        <p:txBody>
          <a:bodyPr anchor="ctr">
            <a:normAutofit/>
          </a:bodyPr>
          <a:lstStyle>
            <a:lvl1pPr algn="ctr">
              <a:defRPr sz="4000" b="1"/>
            </a:lvl1pPr>
          </a:lstStyle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770BB1-3AA6-4B21-B176-5A151433A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7425" y="923832"/>
            <a:ext cx="7677150" cy="36512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506F8-D240-44C1-A914-FDC336711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50FA-59EE-4F04-AC8A-30BF80445FA8}" type="datetimeFigureOut">
              <a:rPr lang="en-ID" smtClean="0"/>
              <a:t>01/06/2022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92CDF-A432-43F1-9342-C901F5393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982F-B1F6-4D74-A2EA-4FC54F7D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7DF5-DBD6-4B7D-87C1-DCCD74BF340B}" type="slidenum">
              <a:rPr lang="en-ID" smtClean="0"/>
              <a:t>‹#›</a:t>
            </a:fld>
            <a:endParaRPr lang="en-ID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0DF9C18-2129-4229-A1FD-7790198F8035}"/>
              </a:ext>
            </a:extLst>
          </p:cNvPr>
          <p:cNvSpPr/>
          <p:nvPr userDrawn="1"/>
        </p:nvSpPr>
        <p:spPr>
          <a:xfrm>
            <a:off x="0" y="0"/>
            <a:ext cx="12192000" cy="80098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4329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C0C7B-979C-4060-B467-6AD621A5B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7425" y="1115920"/>
            <a:ext cx="7677150" cy="935037"/>
          </a:xfrm>
        </p:spPr>
        <p:txBody>
          <a:bodyPr anchor="ctr">
            <a:normAutofit/>
          </a:bodyPr>
          <a:lstStyle>
            <a:lvl1pPr algn="ctr">
              <a:defRPr sz="4000" b="1"/>
            </a:lvl1pPr>
          </a:lstStyle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770BB1-3AA6-4B21-B176-5A151433A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7425" y="923832"/>
            <a:ext cx="7677150" cy="36512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506F8-D240-44C1-A914-FDC336711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50FA-59EE-4F04-AC8A-30BF80445FA8}" type="datetimeFigureOut">
              <a:rPr lang="en-ID" smtClean="0"/>
              <a:t>01/06/2022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92CDF-A432-43F1-9342-C901F5393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982F-B1F6-4D74-A2EA-4FC54F7D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7DF5-DBD6-4B7D-87C1-DCCD74BF340B}" type="slidenum">
              <a:rPr lang="en-ID" smtClean="0"/>
              <a:t>‹#›</a:t>
            </a:fld>
            <a:endParaRPr lang="en-ID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0894B448-0D22-46DD-9BA3-658391728E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500" y="2479795"/>
            <a:ext cx="4302738" cy="3554499"/>
          </a:xfrm>
          <a:prstGeom prst="roundRect">
            <a:avLst>
              <a:gd name="adj" fmla="val 9436"/>
            </a:avLst>
          </a:prstGeo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4001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4248C580-8D9D-46C6-ADC2-3DEC4172DD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26092" y="529519"/>
            <a:ext cx="4257675" cy="6328481"/>
          </a:xfrm>
          <a:noFill/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CC0C7B-979C-4060-B467-6AD621A5B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289" y="2153413"/>
            <a:ext cx="7677150" cy="935037"/>
          </a:xfrm>
        </p:spPr>
        <p:txBody>
          <a:bodyPr anchor="ctr">
            <a:normAutofit/>
          </a:bodyPr>
          <a:lstStyle>
            <a:lvl1pPr algn="l">
              <a:defRPr sz="4000" b="1"/>
            </a:lvl1pPr>
          </a:lstStyle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770BB1-3AA6-4B21-B176-5A151433A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4464" y="1961325"/>
            <a:ext cx="7677150" cy="36512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506F8-D240-44C1-A914-FDC336711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50FA-59EE-4F04-AC8A-30BF80445FA8}" type="datetimeFigureOut">
              <a:rPr lang="en-ID" smtClean="0"/>
              <a:t>01/06/2022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92CDF-A432-43F1-9342-C901F5393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982F-B1F6-4D74-A2EA-4FC54F7D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7DF5-DBD6-4B7D-87C1-DCCD74BF34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24075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97BD9714-B1B8-4B06-AC65-2B3BF074E5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41412" y="996124"/>
            <a:ext cx="1905001" cy="1865281"/>
          </a:xfrm>
          <a:prstGeom prst="roundRect">
            <a:avLst>
              <a:gd name="adj" fmla="val 11175"/>
            </a:avLst>
          </a:prstGeo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20A1DEA3-62BA-4703-89DF-18B099E439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41177" y="1593087"/>
            <a:ext cx="1905001" cy="2038350"/>
          </a:xfrm>
          <a:prstGeom prst="roundRect">
            <a:avLst>
              <a:gd name="adj" fmla="val 11175"/>
            </a:avLst>
          </a:prstGeo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A08E1117-F6C8-47D2-BD5B-8B86FDADF4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40942" y="1593087"/>
            <a:ext cx="1905001" cy="2038350"/>
          </a:xfrm>
          <a:prstGeom prst="roundRect">
            <a:avLst>
              <a:gd name="adj" fmla="val 11175"/>
            </a:avLst>
          </a:prstGeo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ACFFC155-0FFB-4777-853A-1461785454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41177" y="3823525"/>
            <a:ext cx="1905001" cy="2038350"/>
          </a:xfrm>
          <a:prstGeom prst="roundRect">
            <a:avLst>
              <a:gd name="adj" fmla="val 11175"/>
            </a:avLst>
          </a:prstGeo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A15D7573-56B8-413D-9FEC-AD5966766B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40942" y="3823525"/>
            <a:ext cx="1905001" cy="2038350"/>
          </a:xfrm>
          <a:prstGeom prst="roundRect">
            <a:avLst>
              <a:gd name="adj" fmla="val 11175"/>
            </a:avLst>
          </a:prstGeo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074E1BCF-6A73-4425-8CBB-44330A302E3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41412" y="3823525"/>
            <a:ext cx="1905001" cy="2038350"/>
          </a:xfrm>
          <a:prstGeom prst="roundRect">
            <a:avLst>
              <a:gd name="adj" fmla="val 11175"/>
            </a:avLst>
          </a:prstGeo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CC0C7B-979C-4060-B467-6AD621A5B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289" y="2153413"/>
            <a:ext cx="7677150" cy="935037"/>
          </a:xfrm>
        </p:spPr>
        <p:txBody>
          <a:bodyPr anchor="ctr">
            <a:normAutofit/>
          </a:bodyPr>
          <a:lstStyle>
            <a:lvl1pPr algn="l">
              <a:defRPr sz="4000" b="1"/>
            </a:lvl1pPr>
          </a:lstStyle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770BB1-3AA6-4B21-B176-5A151433A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4464" y="1961325"/>
            <a:ext cx="7677150" cy="36512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506F8-D240-44C1-A914-FDC336711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50FA-59EE-4F04-AC8A-30BF80445FA8}" type="datetimeFigureOut">
              <a:rPr lang="en-ID" smtClean="0"/>
              <a:t>01/06/2022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92CDF-A432-43F1-9342-C901F5393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982F-B1F6-4D74-A2EA-4FC54F7D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7DF5-DBD6-4B7D-87C1-DCCD74BF34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09596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A2FB517-8787-4048-A6DA-C1DF8076423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99300" y="558800"/>
            <a:ext cx="5092700" cy="5740394"/>
          </a:xfrm>
          <a:custGeom>
            <a:avLst/>
            <a:gdLst>
              <a:gd name="connsiteX0" fmla="*/ 613212 w 5092700"/>
              <a:gd name="connsiteY0" fmla="*/ 0 h 5740394"/>
              <a:gd name="connsiteX1" fmla="*/ 5092700 w 5092700"/>
              <a:gd name="connsiteY1" fmla="*/ 0 h 5740394"/>
              <a:gd name="connsiteX2" fmla="*/ 5092700 w 5092700"/>
              <a:gd name="connsiteY2" fmla="*/ 5740394 h 5740394"/>
              <a:gd name="connsiteX3" fmla="*/ 613212 w 5092700"/>
              <a:gd name="connsiteY3" fmla="*/ 5740394 h 5740394"/>
              <a:gd name="connsiteX4" fmla="*/ 0 w 5092700"/>
              <a:gd name="connsiteY4" fmla="*/ 5127182 h 5740394"/>
              <a:gd name="connsiteX5" fmla="*/ 0 w 5092700"/>
              <a:gd name="connsiteY5" fmla="*/ 613212 h 5740394"/>
              <a:gd name="connsiteX6" fmla="*/ 613212 w 5092700"/>
              <a:gd name="connsiteY6" fmla="*/ 0 h 574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2700" h="5740394">
                <a:moveTo>
                  <a:pt x="613212" y="0"/>
                </a:moveTo>
                <a:lnTo>
                  <a:pt x="5092700" y="0"/>
                </a:lnTo>
                <a:lnTo>
                  <a:pt x="5092700" y="5740394"/>
                </a:lnTo>
                <a:lnTo>
                  <a:pt x="613212" y="5740394"/>
                </a:lnTo>
                <a:cubicBezTo>
                  <a:pt x="274544" y="5740394"/>
                  <a:pt x="0" y="5465850"/>
                  <a:pt x="0" y="5127182"/>
                </a:cubicBezTo>
                <a:lnTo>
                  <a:pt x="0" y="613212"/>
                </a:lnTo>
                <a:cubicBezTo>
                  <a:pt x="0" y="274544"/>
                  <a:pt x="274544" y="0"/>
                  <a:pt x="613212" y="0"/>
                </a:cubicBezTo>
                <a:close/>
              </a:path>
            </a:pathLst>
          </a:custGeom>
          <a:solidFill>
            <a:schemeClr val="bg2">
              <a:lumMod val="65000"/>
            </a:schemeClr>
          </a:solidFill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CC0C7B-979C-4060-B467-6AD621A5B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289" y="2153413"/>
            <a:ext cx="7677150" cy="935037"/>
          </a:xfrm>
        </p:spPr>
        <p:txBody>
          <a:bodyPr anchor="ctr">
            <a:normAutofit/>
          </a:bodyPr>
          <a:lstStyle>
            <a:lvl1pPr algn="l">
              <a:defRPr sz="4000" b="1"/>
            </a:lvl1pPr>
          </a:lstStyle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770BB1-3AA6-4B21-B176-5A151433A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4464" y="1961325"/>
            <a:ext cx="7677150" cy="36512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506F8-D240-44C1-A914-FDC336711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50FA-59EE-4F04-AC8A-30BF80445FA8}" type="datetimeFigureOut">
              <a:rPr lang="en-ID" smtClean="0"/>
              <a:t>01/06/2022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92CDF-A432-43F1-9342-C901F5393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982F-B1F6-4D74-A2EA-4FC54F7D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7DF5-DBD6-4B7D-87C1-DCCD74BF340B}" type="slidenum">
              <a:rPr lang="en-ID" smtClean="0"/>
              <a:t>‹#›</a:t>
            </a:fld>
            <a:endParaRPr lang="en-ID"/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33A76DAC-49C4-4907-83CC-4795EF8E7E3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39445" y="1828799"/>
            <a:ext cx="1693465" cy="3511551"/>
          </a:xfrm>
          <a:prstGeom prst="roundRect">
            <a:avLst>
              <a:gd name="adj" fmla="val 9525"/>
            </a:avLst>
          </a:prstGeo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A3C2BA7E-C0D9-4C6D-AB5B-1EF7E6E7D6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40526" y="1262061"/>
            <a:ext cx="2116931" cy="4367213"/>
          </a:xfrm>
          <a:prstGeom prst="roundRect">
            <a:avLst>
              <a:gd name="adj" fmla="val 9525"/>
            </a:avLst>
          </a:prstGeo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83584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88ECFF3-B360-4A67-B553-E70E8C3EF6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62286" y="1248898"/>
            <a:ext cx="2651270" cy="1925623"/>
          </a:xfrm>
          <a:prstGeom prst="round2SameRect">
            <a:avLst>
              <a:gd name="adj1" fmla="val 12710"/>
              <a:gd name="adj2" fmla="val 0"/>
            </a:avLst>
          </a:prstGeo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72B15AD-1B38-4B3D-89A4-A9D50D85672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494567" y="1742456"/>
            <a:ext cx="2651270" cy="1432065"/>
          </a:xfrm>
          <a:prstGeom prst="round2SameRect">
            <a:avLst>
              <a:gd name="adj1" fmla="val 17731"/>
              <a:gd name="adj2" fmla="val 0"/>
            </a:avLst>
          </a:prstGeo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CC0C7B-979C-4060-B467-6AD621A5B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289" y="2153413"/>
            <a:ext cx="7677150" cy="935037"/>
          </a:xfrm>
        </p:spPr>
        <p:txBody>
          <a:bodyPr anchor="ctr">
            <a:normAutofit/>
          </a:bodyPr>
          <a:lstStyle>
            <a:lvl1pPr algn="l">
              <a:defRPr sz="4000" b="1"/>
            </a:lvl1pPr>
          </a:lstStyle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770BB1-3AA6-4B21-B176-5A151433A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4464" y="1961325"/>
            <a:ext cx="7677150" cy="36512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506F8-D240-44C1-A914-FDC336711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50FA-59EE-4F04-AC8A-30BF80445FA8}" type="datetimeFigureOut">
              <a:rPr lang="en-ID" smtClean="0"/>
              <a:t>01/06/2022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92CDF-A432-43F1-9342-C901F5393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982F-B1F6-4D74-A2EA-4FC54F7D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7DF5-DBD6-4B7D-87C1-DCCD74BF34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1681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C0C7B-979C-4060-B467-6AD621A5B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289" y="5069095"/>
            <a:ext cx="7677150" cy="935037"/>
          </a:xfrm>
        </p:spPr>
        <p:txBody>
          <a:bodyPr anchor="ctr">
            <a:normAutofit/>
          </a:bodyPr>
          <a:lstStyle>
            <a:lvl1pPr algn="l">
              <a:defRPr sz="4000" b="1"/>
            </a:lvl1pPr>
          </a:lstStyle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770BB1-3AA6-4B21-B176-5A151433A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4464" y="4877007"/>
            <a:ext cx="7677150" cy="36512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506F8-D240-44C1-A914-FDC336711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50FA-59EE-4F04-AC8A-30BF80445FA8}" type="datetimeFigureOut">
              <a:rPr lang="en-ID" smtClean="0"/>
              <a:t>01/06/2022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92CDF-A432-43F1-9342-C901F5393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982F-B1F6-4D74-A2EA-4FC54F7D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7DF5-DBD6-4B7D-87C1-DCCD74BF340B}" type="slidenum">
              <a:rPr lang="en-ID" smtClean="0"/>
              <a:t>‹#›</a:t>
            </a:fld>
            <a:endParaRPr lang="en-ID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7522CC5B-FB2B-4511-90A5-9A3D80AE267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30035" y="1288957"/>
            <a:ext cx="9802375" cy="3244944"/>
          </a:xfrm>
          <a:prstGeom prst="roundRect">
            <a:avLst>
              <a:gd name="adj" fmla="val 8361"/>
            </a:avLst>
          </a:prstGeo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23428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FF9D13D1-C200-4E9B-B9B3-D36467F5C4A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61597" y="1739899"/>
            <a:ext cx="2755900" cy="2905373"/>
          </a:xfrm>
          <a:prstGeom prst="roundRect">
            <a:avLst>
              <a:gd name="adj" fmla="val 11175"/>
            </a:avLst>
          </a:prstGeo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7FC96E4-72A9-4232-9DD1-2A07956379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32399" y="1242039"/>
            <a:ext cx="2755900" cy="3403234"/>
          </a:xfrm>
          <a:prstGeom prst="roundRect">
            <a:avLst>
              <a:gd name="adj" fmla="val 11175"/>
            </a:avLst>
          </a:prstGeo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CC0C7B-979C-4060-B467-6AD621A5B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289" y="2153413"/>
            <a:ext cx="7677150" cy="935037"/>
          </a:xfrm>
        </p:spPr>
        <p:txBody>
          <a:bodyPr anchor="ctr">
            <a:normAutofit/>
          </a:bodyPr>
          <a:lstStyle>
            <a:lvl1pPr algn="l">
              <a:defRPr sz="4000" b="1"/>
            </a:lvl1pPr>
          </a:lstStyle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770BB1-3AA6-4B21-B176-5A151433A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4464" y="1961325"/>
            <a:ext cx="7677150" cy="36512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506F8-D240-44C1-A914-FDC336711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50FA-59EE-4F04-AC8A-30BF80445FA8}" type="datetimeFigureOut">
              <a:rPr lang="en-ID" smtClean="0"/>
              <a:t>01/06/2022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92CDF-A432-43F1-9342-C901F5393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982F-B1F6-4D74-A2EA-4FC54F7D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7DF5-DBD6-4B7D-87C1-DCCD74BF34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10871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9CC851B-C323-4A3F-8559-4345DEA87D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82813" y="-1"/>
            <a:ext cx="5009189" cy="6858001"/>
          </a:xfrm>
          <a:custGeom>
            <a:avLst/>
            <a:gdLst>
              <a:gd name="connsiteX0" fmla="*/ 965521 w 5009189"/>
              <a:gd name="connsiteY0" fmla="*/ 0 h 6858001"/>
              <a:gd name="connsiteX1" fmla="*/ 5009189 w 5009189"/>
              <a:gd name="connsiteY1" fmla="*/ 0 h 6858001"/>
              <a:gd name="connsiteX2" fmla="*/ 5009189 w 5009189"/>
              <a:gd name="connsiteY2" fmla="*/ 6858001 h 6858001"/>
              <a:gd name="connsiteX3" fmla="*/ 965521 w 5009189"/>
              <a:gd name="connsiteY3" fmla="*/ 6858001 h 6858001"/>
              <a:gd name="connsiteX4" fmla="*/ 0 w 5009189"/>
              <a:gd name="connsiteY4" fmla="*/ 5892480 h 6858001"/>
              <a:gd name="connsiteX5" fmla="*/ 0 w 5009189"/>
              <a:gd name="connsiteY5" fmla="*/ 965521 h 6858001"/>
              <a:gd name="connsiteX6" fmla="*/ 965521 w 5009189"/>
              <a:gd name="connsiteY6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09189" h="6858001">
                <a:moveTo>
                  <a:pt x="965521" y="0"/>
                </a:moveTo>
                <a:lnTo>
                  <a:pt x="5009189" y="0"/>
                </a:lnTo>
                <a:lnTo>
                  <a:pt x="5009189" y="6858001"/>
                </a:lnTo>
                <a:lnTo>
                  <a:pt x="965521" y="6858001"/>
                </a:lnTo>
                <a:cubicBezTo>
                  <a:pt x="432278" y="6858001"/>
                  <a:pt x="0" y="6425723"/>
                  <a:pt x="0" y="5892480"/>
                </a:cubicBezTo>
                <a:lnTo>
                  <a:pt x="0" y="965521"/>
                </a:lnTo>
                <a:cubicBezTo>
                  <a:pt x="0" y="432278"/>
                  <a:pt x="432278" y="0"/>
                  <a:pt x="965521" y="0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CC0C7B-979C-4060-B467-6AD621A5B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289" y="1597776"/>
            <a:ext cx="7677150" cy="935037"/>
          </a:xfrm>
        </p:spPr>
        <p:txBody>
          <a:bodyPr anchor="ctr">
            <a:normAutofit/>
          </a:bodyPr>
          <a:lstStyle>
            <a:lvl1pPr algn="l">
              <a:defRPr sz="4000" b="1"/>
            </a:lvl1pPr>
          </a:lstStyle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770BB1-3AA6-4B21-B176-5A151433A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4464" y="1405688"/>
            <a:ext cx="7677150" cy="36512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506F8-D240-44C1-A914-FDC336711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50FA-59EE-4F04-AC8A-30BF80445FA8}" type="datetimeFigureOut">
              <a:rPr lang="en-ID" smtClean="0"/>
              <a:t>01/06/2022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92CDF-A432-43F1-9342-C901F5393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982F-B1F6-4D74-A2EA-4FC54F7D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7DF5-DBD6-4B7D-87C1-DCCD74BF34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96041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C0C7B-979C-4060-B467-6AD621A5B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289" y="1597776"/>
            <a:ext cx="7677150" cy="935037"/>
          </a:xfrm>
        </p:spPr>
        <p:txBody>
          <a:bodyPr anchor="ctr">
            <a:normAutofit/>
          </a:bodyPr>
          <a:lstStyle>
            <a:lvl1pPr algn="l">
              <a:defRPr sz="4000" b="1"/>
            </a:lvl1pPr>
          </a:lstStyle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770BB1-3AA6-4B21-B176-5A151433A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4464" y="1405688"/>
            <a:ext cx="7677150" cy="36512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506F8-D240-44C1-A914-FDC336711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50FA-59EE-4F04-AC8A-30BF80445FA8}" type="datetimeFigureOut">
              <a:rPr lang="en-ID" smtClean="0"/>
              <a:t>01/06/2022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92CDF-A432-43F1-9342-C901F5393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982F-B1F6-4D74-A2EA-4FC54F7D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7DF5-DBD6-4B7D-87C1-DCCD74BF34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80872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C0C7B-979C-4060-B467-6AD621A5B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289" y="1597776"/>
            <a:ext cx="7677150" cy="935037"/>
          </a:xfrm>
        </p:spPr>
        <p:txBody>
          <a:bodyPr anchor="ctr">
            <a:normAutofit/>
          </a:bodyPr>
          <a:lstStyle>
            <a:lvl1pPr algn="l">
              <a:defRPr sz="4000" b="1"/>
            </a:lvl1pPr>
          </a:lstStyle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770BB1-3AA6-4B21-B176-5A151433A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4464" y="1405688"/>
            <a:ext cx="7677150" cy="36512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506F8-D240-44C1-A914-FDC336711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50FA-59EE-4F04-AC8A-30BF80445FA8}" type="datetimeFigureOut">
              <a:rPr lang="en-ID" smtClean="0"/>
              <a:t>01/06/2022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92CDF-A432-43F1-9342-C901F5393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982F-B1F6-4D74-A2EA-4FC54F7D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7DF5-DBD6-4B7D-87C1-DCCD74BF340B}" type="slidenum">
              <a:rPr lang="en-ID" smtClean="0"/>
              <a:t>‹#›</a:t>
            </a:fld>
            <a:endParaRPr lang="en-ID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8A76848D-A159-4A0C-B101-38FBFE771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2512" y="2724900"/>
            <a:ext cx="10086975" cy="3285375"/>
          </a:xfrm>
          <a:prstGeom prst="roundRect">
            <a:avLst>
              <a:gd name="adj" fmla="val 9436"/>
            </a:avLst>
          </a:prstGeo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5301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DB17CBA9-EF2E-4BD6-9E57-C6FDE2D8CD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40881" y="1866900"/>
            <a:ext cx="5129711" cy="4991100"/>
          </a:xfrm>
          <a:noFill/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CC0C7B-979C-4060-B467-6AD621A5B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7425" y="1115920"/>
            <a:ext cx="7677150" cy="935037"/>
          </a:xfrm>
        </p:spPr>
        <p:txBody>
          <a:bodyPr anchor="ctr">
            <a:normAutofit/>
          </a:bodyPr>
          <a:lstStyle>
            <a:lvl1pPr algn="ctr">
              <a:defRPr sz="4000" b="1"/>
            </a:lvl1pPr>
          </a:lstStyle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770BB1-3AA6-4B21-B176-5A151433A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7425" y="923832"/>
            <a:ext cx="7677150" cy="36512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506F8-D240-44C1-A914-FDC336711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50FA-59EE-4F04-AC8A-30BF80445FA8}" type="datetimeFigureOut">
              <a:rPr lang="en-ID" smtClean="0"/>
              <a:t>01/06/2022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92CDF-A432-43F1-9342-C901F5393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982F-B1F6-4D74-A2EA-4FC54F7D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7DF5-DBD6-4B7D-87C1-DCCD74BF34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17255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C0C7B-979C-4060-B467-6AD621A5B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7425" y="1115920"/>
            <a:ext cx="7677150" cy="935037"/>
          </a:xfrm>
        </p:spPr>
        <p:txBody>
          <a:bodyPr anchor="ctr">
            <a:normAutofit/>
          </a:bodyPr>
          <a:lstStyle>
            <a:lvl1pPr algn="ctr">
              <a:defRPr sz="4000" b="1"/>
            </a:lvl1pPr>
          </a:lstStyle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770BB1-3AA6-4B21-B176-5A151433A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7425" y="923832"/>
            <a:ext cx="7677150" cy="36512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506F8-D240-44C1-A914-FDC336711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50FA-59EE-4F04-AC8A-30BF80445FA8}" type="datetimeFigureOut">
              <a:rPr lang="en-ID" smtClean="0"/>
              <a:t>01/06/2022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92CDF-A432-43F1-9342-C901F5393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982F-B1F6-4D74-A2EA-4FC54F7D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7DF5-DBD6-4B7D-87C1-DCCD74BF340B}" type="slidenum">
              <a:rPr lang="en-ID" smtClean="0"/>
              <a:t>‹#›</a:t>
            </a:fld>
            <a:endParaRPr lang="en-ID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8A76848D-A159-4A0C-B101-38FBFE771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7077" y="2479796"/>
            <a:ext cx="4039228" cy="3554499"/>
          </a:xfrm>
          <a:prstGeom prst="roundRect">
            <a:avLst>
              <a:gd name="adj" fmla="val 9436"/>
            </a:avLst>
          </a:prstGeo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52315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E64E10-64FD-44C4-A504-0B80801E1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3983AE-4EAB-401F-AE8F-65EDD9A00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7E18B29-0519-4E46-A802-B8946D9A5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8E4D-02E3-4825-B7D0-107A1E65AD0A}" type="datetimeFigureOut">
              <a:rPr lang="pl-PL" smtClean="0"/>
              <a:t>01.06.2022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7F9857-C5E7-4636-AD61-F4CBCEC5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65E217-EBD9-42A0-92C3-11D89CBC6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F449-9B47-40A6-AF49-ED08A379028F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181444A-E717-4FEE-91F4-CA5AFB83A2AF}"/>
              </a:ext>
            </a:extLst>
          </p:cNvPr>
          <p:cNvSpPr/>
          <p:nvPr userDrawn="1"/>
        </p:nvSpPr>
        <p:spPr>
          <a:xfrm>
            <a:off x="0" y="0"/>
            <a:ext cx="12192000" cy="88604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5DB58A1-B90E-45EE-B503-DE0C776518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021" y="186933"/>
            <a:ext cx="1605879" cy="525872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B60A215-B49F-4F89-9420-1766CF0D3B51}"/>
              </a:ext>
            </a:extLst>
          </p:cNvPr>
          <p:cNvSpPr txBox="1"/>
          <p:nvPr userDrawn="1"/>
        </p:nvSpPr>
        <p:spPr>
          <a:xfrm>
            <a:off x="744279" y="265203"/>
            <a:ext cx="455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ANEKS WODOROWY</a:t>
            </a:r>
          </a:p>
        </p:txBody>
      </p:sp>
    </p:spTree>
    <p:extLst>
      <p:ext uri="{BB962C8B-B14F-4D97-AF65-F5344CB8AC3E}">
        <p14:creationId xmlns:p14="http://schemas.microsoft.com/office/powerpoint/2010/main" val="3294754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DAF034-75C2-4E6C-A727-8DEDC7060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4F9387A-C763-401E-BC0C-57ADD3998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B357CC3-0ACA-4B4E-AA30-6A687991B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8E4D-02E3-4825-B7D0-107A1E65AD0A}" type="datetimeFigureOut">
              <a:rPr lang="pl-PL" smtClean="0"/>
              <a:t>01.06.2022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F3E1D0D-03D1-43F7-899A-F7BBB2494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5E0F8C7-A79D-4860-B0CC-C1DC1C1E6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F449-9B47-40A6-AF49-ED08A37902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4050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826868D-A087-4781-8726-16EC9EC146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9854" y="0"/>
            <a:ext cx="5772147" cy="6858000"/>
          </a:xfrm>
          <a:custGeom>
            <a:avLst/>
            <a:gdLst>
              <a:gd name="connsiteX0" fmla="*/ 1014736 w 5772147"/>
              <a:gd name="connsiteY0" fmla="*/ 0 h 6858000"/>
              <a:gd name="connsiteX1" fmla="*/ 5772147 w 5772147"/>
              <a:gd name="connsiteY1" fmla="*/ 0 h 6858000"/>
              <a:gd name="connsiteX2" fmla="*/ 5772147 w 5772147"/>
              <a:gd name="connsiteY2" fmla="*/ 6858000 h 6858000"/>
              <a:gd name="connsiteX3" fmla="*/ 1149456 w 5772147"/>
              <a:gd name="connsiteY3" fmla="*/ 6858000 h 6858000"/>
              <a:gd name="connsiteX4" fmla="*/ 1021579 w 5772147"/>
              <a:gd name="connsiteY4" fmla="*/ 6678176 h 6858000"/>
              <a:gd name="connsiteX5" fmla="*/ 0 w 5772147"/>
              <a:gd name="connsiteY5" fmla="*/ 3333750 h 6858000"/>
              <a:gd name="connsiteX6" fmla="*/ 865990 w 5772147"/>
              <a:gd name="connsiteY6" fmla="*/ 2320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2147" h="6858000">
                <a:moveTo>
                  <a:pt x="1014736" y="0"/>
                </a:moveTo>
                <a:lnTo>
                  <a:pt x="5772147" y="0"/>
                </a:lnTo>
                <a:lnTo>
                  <a:pt x="5772147" y="6858000"/>
                </a:lnTo>
                <a:lnTo>
                  <a:pt x="1149456" y="6858000"/>
                </a:lnTo>
                <a:lnTo>
                  <a:pt x="1021579" y="6678176"/>
                </a:lnTo>
                <a:cubicBezTo>
                  <a:pt x="376606" y="5723490"/>
                  <a:pt x="0" y="4572601"/>
                  <a:pt x="0" y="3333750"/>
                </a:cubicBezTo>
                <a:cubicBezTo>
                  <a:pt x="0" y="2198137"/>
                  <a:pt x="316454" y="1136436"/>
                  <a:pt x="865990" y="232021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EC09F-B6E8-431C-91A4-BDDC1012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50FA-59EE-4F04-AC8A-30BF80445FA8}" type="datetimeFigureOut">
              <a:rPr lang="en-ID" smtClean="0"/>
              <a:t>01/06/2022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493A3D-A5CA-42F1-B3A8-9C6EA9E0E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AF406-8778-4BEE-91B0-35957190E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7DF5-DBD6-4B7D-87C1-DCCD74BF34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9365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A285BE5-4860-4FA2-A4B0-67E08339D8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72028" cy="6858000"/>
          </a:xfrm>
          <a:custGeom>
            <a:avLst/>
            <a:gdLst>
              <a:gd name="connsiteX0" fmla="*/ 3462999 w 6672028"/>
              <a:gd name="connsiteY0" fmla="*/ 0 h 6858000"/>
              <a:gd name="connsiteX1" fmla="*/ 6667326 w 6672028"/>
              <a:gd name="connsiteY1" fmla="*/ 0 h 6858000"/>
              <a:gd name="connsiteX2" fmla="*/ 6672028 w 6672028"/>
              <a:gd name="connsiteY2" fmla="*/ 185972 h 6858000"/>
              <a:gd name="connsiteX3" fmla="*/ 0 w 6672028"/>
              <a:gd name="connsiteY3" fmla="*/ 6858000 h 6858000"/>
              <a:gd name="connsiteX4" fmla="*/ 0 w 6672028"/>
              <a:gd name="connsiteY4" fmla="*/ 3658362 h 6858000"/>
              <a:gd name="connsiteX5" fmla="*/ 3472390 w 6672028"/>
              <a:gd name="connsiteY5" fmla="*/ 1859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2028" h="6858000">
                <a:moveTo>
                  <a:pt x="3462999" y="0"/>
                </a:moveTo>
                <a:lnTo>
                  <a:pt x="6667326" y="0"/>
                </a:lnTo>
                <a:lnTo>
                  <a:pt x="6672028" y="185972"/>
                </a:lnTo>
                <a:cubicBezTo>
                  <a:pt x="6672028" y="3870831"/>
                  <a:pt x="3684859" y="6858000"/>
                  <a:pt x="0" y="6858000"/>
                </a:cubicBezTo>
                <a:lnTo>
                  <a:pt x="0" y="3658362"/>
                </a:lnTo>
                <a:cubicBezTo>
                  <a:pt x="1917748" y="3658362"/>
                  <a:pt x="3472390" y="2103720"/>
                  <a:pt x="3472390" y="185972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EC09F-B6E8-431C-91A4-BDDC1012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50FA-59EE-4F04-AC8A-30BF80445FA8}" type="datetimeFigureOut">
              <a:rPr lang="en-ID" smtClean="0"/>
              <a:t>01/06/2022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493A3D-A5CA-42F1-B3A8-9C6EA9E0E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AF406-8778-4BEE-91B0-35957190E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7DF5-DBD6-4B7D-87C1-DCCD74BF34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70441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4DE51CD0-BC11-4A9F-8D84-6987E70023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97173" y="2662526"/>
            <a:ext cx="3381376" cy="1752600"/>
          </a:xfrm>
          <a:prstGeom prst="roundRect">
            <a:avLst>
              <a:gd name="adj" fmla="val 11175"/>
            </a:avLst>
          </a:prstGeo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ABDDA2A-F7BC-4E72-87C6-0C82F0B9B0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13450" y="1001449"/>
            <a:ext cx="3381376" cy="1752600"/>
          </a:xfrm>
          <a:prstGeom prst="roundRect">
            <a:avLst>
              <a:gd name="adj" fmla="val 11175"/>
            </a:avLst>
          </a:prstGeo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EC09F-B6E8-431C-91A4-BDDC1012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50FA-59EE-4F04-AC8A-30BF80445FA8}" type="datetimeFigureOut">
              <a:rPr lang="en-ID" smtClean="0"/>
              <a:t>01/06/2022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493A3D-A5CA-42F1-B3A8-9C6EA9E0E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AF406-8778-4BEE-91B0-35957190E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7DF5-DBD6-4B7D-87C1-DCCD74BF34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6934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EC09F-B6E8-431C-91A4-BDDC1012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50FA-59EE-4F04-AC8A-30BF80445FA8}" type="datetimeFigureOut">
              <a:rPr lang="en-ID" smtClean="0"/>
              <a:t>01/06/2022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493A3D-A5CA-42F1-B3A8-9C6EA9E0E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AF406-8778-4BEE-91B0-35957190E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7DF5-DBD6-4B7D-87C1-DCCD74BF340B}" type="slidenum">
              <a:rPr lang="en-ID" smtClean="0"/>
              <a:t>‹#›</a:t>
            </a:fld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D83112F-0C16-469A-9463-833AD113B5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73764" y="0"/>
            <a:ext cx="6518236" cy="6114972"/>
          </a:xfrm>
          <a:custGeom>
            <a:avLst/>
            <a:gdLst>
              <a:gd name="connsiteX0" fmla="*/ 408463 w 6518236"/>
              <a:gd name="connsiteY0" fmla="*/ 0 h 6114972"/>
              <a:gd name="connsiteX1" fmla="*/ 6518236 w 6518236"/>
              <a:gd name="connsiteY1" fmla="*/ 0 h 6114972"/>
              <a:gd name="connsiteX2" fmla="*/ 6518236 w 6518236"/>
              <a:gd name="connsiteY2" fmla="*/ 5495936 h 6114972"/>
              <a:gd name="connsiteX3" fmla="*/ 6343339 w 6518236"/>
              <a:gd name="connsiteY3" fmla="*/ 5596500 h 6114972"/>
              <a:gd name="connsiteX4" fmla="*/ 4295736 w 6518236"/>
              <a:gd name="connsiteY4" fmla="*/ 6114972 h 6114972"/>
              <a:gd name="connsiteX5" fmla="*/ 0 w 6518236"/>
              <a:gd name="connsiteY5" fmla="*/ 1819236 h 6114972"/>
              <a:gd name="connsiteX6" fmla="*/ 337581 w 6518236"/>
              <a:gd name="connsiteY6" fmla="*/ 147142 h 611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8236" h="6114972">
                <a:moveTo>
                  <a:pt x="408463" y="0"/>
                </a:moveTo>
                <a:lnTo>
                  <a:pt x="6518236" y="0"/>
                </a:lnTo>
                <a:lnTo>
                  <a:pt x="6518236" y="5495936"/>
                </a:lnTo>
                <a:lnTo>
                  <a:pt x="6343339" y="5596500"/>
                </a:lnTo>
                <a:cubicBezTo>
                  <a:pt x="5734662" y="5927153"/>
                  <a:pt x="5037133" y="6114972"/>
                  <a:pt x="4295736" y="6114972"/>
                </a:cubicBezTo>
                <a:cubicBezTo>
                  <a:pt x="1923267" y="6114972"/>
                  <a:pt x="0" y="4191705"/>
                  <a:pt x="0" y="1819236"/>
                </a:cubicBezTo>
                <a:cubicBezTo>
                  <a:pt x="0" y="1226119"/>
                  <a:pt x="120205" y="661077"/>
                  <a:pt x="337581" y="147142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8039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FBEDDAA-EE5C-496A-B009-196BF5C35D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9611" y="6023"/>
            <a:ext cx="6472391" cy="6851979"/>
          </a:xfrm>
          <a:custGeom>
            <a:avLst/>
            <a:gdLst>
              <a:gd name="connsiteX0" fmla="*/ 6472391 w 6472391"/>
              <a:gd name="connsiteY0" fmla="*/ 0 h 6851979"/>
              <a:gd name="connsiteX1" fmla="*/ 6472391 w 6472391"/>
              <a:gd name="connsiteY1" fmla="*/ 6851979 h 6851979"/>
              <a:gd name="connsiteX2" fmla="*/ 3729 w 6472391"/>
              <a:gd name="connsiteY2" fmla="*/ 6851979 h 6851979"/>
              <a:gd name="connsiteX3" fmla="*/ 0 w 6472391"/>
              <a:gd name="connsiteY3" fmla="*/ 6704496 h 6851979"/>
              <a:gd name="connsiteX4" fmla="*/ 6365194 w 6472391"/>
              <a:gd name="connsiteY4" fmla="*/ 2711 h 685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2391" h="6851979">
                <a:moveTo>
                  <a:pt x="6472391" y="0"/>
                </a:moveTo>
                <a:lnTo>
                  <a:pt x="6472391" y="6851979"/>
                </a:lnTo>
                <a:lnTo>
                  <a:pt x="3729" y="6851979"/>
                </a:lnTo>
                <a:lnTo>
                  <a:pt x="0" y="6704496"/>
                </a:lnTo>
                <a:cubicBezTo>
                  <a:pt x="0" y="3114195"/>
                  <a:pt x="2819559" y="182439"/>
                  <a:pt x="6365194" y="2711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EC09F-B6E8-431C-91A4-BDDC1012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50FA-59EE-4F04-AC8A-30BF80445FA8}" type="datetimeFigureOut">
              <a:rPr lang="en-ID" smtClean="0"/>
              <a:t>01/06/2022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493A3D-A5CA-42F1-B3A8-9C6EA9E0E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AF406-8778-4BEE-91B0-35957190E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7DF5-DBD6-4B7D-87C1-DCCD74BF34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38930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062FD1-B470-4A12-9CE9-76D9E45579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561936" cy="6858000"/>
          </a:xfrm>
          <a:custGeom>
            <a:avLst/>
            <a:gdLst>
              <a:gd name="connsiteX0" fmla="*/ 0 w 8561936"/>
              <a:gd name="connsiteY0" fmla="*/ 0 h 6858000"/>
              <a:gd name="connsiteX1" fmla="*/ 3805368 w 8561936"/>
              <a:gd name="connsiteY1" fmla="*/ 0 h 6858000"/>
              <a:gd name="connsiteX2" fmla="*/ 8276576 w 8561936"/>
              <a:gd name="connsiteY2" fmla="*/ 6745486 h 6858000"/>
              <a:gd name="connsiteX3" fmla="*/ 8561936 w 8561936"/>
              <a:gd name="connsiteY3" fmla="*/ 6858000 h 6858000"/>
              <a:gd name="connsiteX4" fmla="*/ 2368363 w 8561936"/>
              <a:gd name="connsiteY4" fmla="*/ 6858000 h 6858000"/>
              <a:gd name="connsiteX5" fmla="*/ 2210374 w 8561936"/>
              <a:gd name="connsiteY5" fmla="*/ 6656957 h 6858000"/>
              <a:gd name="connsiteX6" fmla="*/ 0 w 8561936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61936" h="6858000">
                <a:moveTo>
                  <a:pt x="0" y="0"/>
                </a:moveTo>
                <a:lnTo>
                  <a:pt x="3805368" y="0"/>
                </a:lnTo>
                <a:cubicBezTo>
                  <a:pt x="3805368" y="3032370"/>
                  <a:pt x="5649035" y="5634130"/>
                  <a:pt x="8276576" y="6745486"/>
                </a:cubicBezTo>
                <a:lnTo>
                  <a:pt x="8561936" y="6858000"/>
                </a:lnTo>
                <a:lnTo>
                  <a:pt x="2368363" y="6858000"/>
                </a:lnTo>
                <a:lnTo>
                  <a:pt x="2210374" y="6656957"/>
                </a:lnTo>
                <a:cubicBezTo>
                  <a:pt x="822118" y="4800640"/>
                  <a:pt x="0" y="2496328"/>
                  <a:pt x="0" y="0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EC09F-B6E8-431C-91A4-BDDC1012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50FA-59EE-4F04-AC8A-30BF80445FA8}" type="datetimeFigureOut">
              <a:rPr lang="en-ID" smtClean="0"/>
              <a:t>01/06/2022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493A3D-A5CA-42F1-B3A8-9C6EA9E0E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AF406-8778-4BEE-91B0-35957190E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7DF5-DBD6-4B7D-87C1-DCCD74BF34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9565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898E495-2C30-4A1C-873E-AF07B7E6E4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30064" y="0"/>
            <a:ext cx="8561936" cy="6858000"/>
          </a:xfrm>
          <a:custGeom>
            <a:avLst/>
            <a:gdLst>
              <a:gd name="connsiteX0" fmla="*/ 0 w 8561936"/>
              <a:gd name="connsiteY0" fmla="*/ 0 h 6858000"/>
              <a:gd name="connsiteX1" fmla="*/ 6193573 w 8561936"/>
              <a:gd name="connsiteY1" fmla="*/ 0 h 6858000"/>
              <a:gd name="connsiteX2" fmla="*/ 6351562 w 8561936"/>
              <a:gd name="connsiteY2" fmla="*/ 201043 h 6858000"/>
              <a:gd name="connsiteX3" fmla="*/ 8561936 w 8561936"/>
              <a:gd name="connsiteY3" fmla="*/ 6858000 h 6858000"/>
              <a:gd name="connsiteX4" fmla="*/ 4756568 w 8561936"/>
              <a:gd name="connsiteY4" fmla="*/ 6858000 h 6858000"/>
              <a:gd name="connsiteX5" fmla="*/ 285360 w 8561936"/>
              <a:gd name="connsiteY5" fmla="*/ 11251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61936" h="6858000">
                <a:moveTo>
                  <a:pt x="0" y="0"/>
                </a:moveTo>
                <a:lnTo>
                  <a:pt x="6193573" y="0"/>
                </a:lnTo>
                <a:lnTo>
                  <a:pt x="6351562" y="201043"/>
                </a:lnTo>
                <a:cubicBezTo>
                  <a:pt x="7739818" y="2057360"/>
                  <a:pt x="8561936" y="4361672"/>
                  <a:pt x="8561936" y="6858000"/>
                </a:cubicBezTo>
                <a:lnTo>
                  <a:pt x="4756568" y="6858000"/>
                </a:lnTo>
                <a:cubicBezTo>
                  <a:pt x="4756568" y="3825630"/>
                  <a:pt x="2912901" y="1223870"/>
                  <a:pt x="285360" y="112514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EC09F-B6E8-431C-91A4-BDDC1012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50FA-59EE-4F04-AC8A-30BF80445FA8}" type="datetimeFigureOut">
              <a:rPr lang="en-ID" smtClean="0"/>
              <a:t>01/06/2022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493A3D-A5CA-42F1-B3A8-9C6EA9E0E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AF406-8778-4BEE-91B0-35957190E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7DF5-DBD6-4B7D-87C1-DCCD74BF34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0088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C0C7B-979C-4060-B467-6AD621A5B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7425" y="1115920"/>
            <a:ext cx="7677150" cy="935037"/>
          </a:xfrm>
        </p:spPr>
        <p:txBody>
          <a:bodyPr anchor="ctr">
            <a:normAutofit/>
          </a:bodyPr>
          <a:lstStyle>
            <a:lvl1pPr algn="ctr">
              <a:defRPr sz="4000" b="1"/>
            </a:lvl1pPr>
          </a:lstStyle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770BB1-3AA6-4B21-B176-5A151433A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7425" y="923832"/>
            <a:ext cx="7677150" cy="36512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506F8-D240-44C1-A914-FDC336711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50FA-59EE-4F04-AC8A-30BF80445FA8}" type="datetimeFigureOut">
              <a:rPr lang="en-ID" smtClean="0"/>
              <a:t>01/06/2022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92CDF-A432-43F1-9342-C901F5393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982F-B1F6-4D74-A2EA-4FC54F7D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7DF5-DBD6-4B7D-87C1-DCCD74BF340B}" type="slidenum">
              <a:rPr lang="en-ID" smtClean="0"/>
              <a:t>‹#›</a:t>
            </a:fld>
            <a:endParaRPr lang="en-ID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BB4D593-D8E8-4A4E-AF59-12F09BD7C65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27761" y="2897522"/>
            <a:ext cx="9936474" cy="3208907"/>
          </a:xfrm>
          <a:prstGeom prst="roundRect">
            <a:avLst>
              <a:gd name="adj" fmla="val 9436"/>
            </a:avLst>
          </a:prstGeo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166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C0C7B-979C-4060-B467-6AD621A5B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7425" y="1115920"/>
            <a:ext cx="7677150" cy="935037"/>
          </a:xfrm>
        </p:spPr>
        <p:txBody>
          <a:bodyPr anchor="ctr">
            <a:normAutofit/>
          </a:bodyPr>
          <a:lstStyle>
            <a:lvl1pPr algn="ctr">
              <a:defRPr sz="4000" b="1"/>
            </a:lvl1pPr>
          </a:lstStyle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770BB1-3AA6-4B21-B176-5A151433A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7425" y="923832"/>
            <a:ext cx="7677150" cy="36512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506F8-D240-44C1-A914-FDC336711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50FA-59EE-4F04-AC8A-30BF80445FA8}" type="datetimeFigureOut">
              <a:rPr lang="en-ID" smtClean="0"/>
              <a:t>01/06/2022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92CDF-A432-43F1-9342-C901F5393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982F-B1F6-4D74-A2EA-4FC54F7D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7DF5-DBD6-4B7D-87C1-DCCD74BF340B}" type="slidenum">
              <a:rPr lang="en-ID" smtClean="0"/>
              <a:t>‹#›</a:t>
            </a:fld>
            <a:endParaRPr lang="en-ID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610DF4B2-F1D5-42FD-ACF6-E927C04D0D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5765" y="3698680"/>
            <a:ext cx="3836436" cy="2346519"/>
          </a:xfrm>
          <a:prstGeom prst="roundRect">
            <a:avLst>
              <a:gd name="adj" fmla="val 9436"/>
            </a:avLst>
          </a:prstGeo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EAEA8E4-7DFC-4FE8-B137-163D942699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42300" y="4235356"/>
            <a:ext cx="2883935" cy="1809843"/>
          </a:xfrm>
          <a:prstGeom prst="roundRect">
            <a:avLst>
              <a:gd name="adj" fmla="val 9436"/>
            </a:avLst>
          </a:prstGeo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33C1E7E4-9570-4091-998D-9D77DDACDC6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42300" y="2243045"/>
            <a:ext cx="2883935" cy="1809843"/>
          </a:xfrm>
          <a:prstGeom prst="roundRect">
            <a:avLst>
              <a:gd name="adj" fmla="val 9436"/>
            </a:avLst>
          </a:prstGeo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95F20A65-4FBD-46BC-9A61-AE4379FD13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80000" y="2238235"/>
            <a:ext cx="2984501" cy="3802155"/>
          </a:xfrm>
          <a:prstGeom prst="roundRect">
            <a:avLst>
              <a:gd name="adj" fmla="val 9436"/>
            </a:avLst>
          </a:prstGeo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9706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1213C4A-CBE9-4BC4-8562-C24636EE43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31174" y="3041650"/>
            <a:ext cx="3133725" cy="17748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CC0C7B-979C-4060-B467-6AD621A5B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7425" y="1115920"/>
            <a:ext cx="7677150" cy="935037"/>
          </a:xfrm>
        </p:spPr>
        <p:txBody>
          <a:bodyPr anchor="ctr">
            <a:normAutofit/>
          </a:bodyPr>
          <a:lstStyle>
            <a:lvl1pPr algn="ctr">
              <a:defRPr sz="4000" b="1"/>
            </a:lvl1pPr>
          </a:lstStyle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770BB1-3AA6-4B21-B176-5A151433A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7425" y="923832"/>
            <a:ext cx="7677150" cy="36512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506F8-D240-44C1-A914-FDC336711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50FA-59EE-4F04-AC8A-30BF80445FA8}" type="datetimeFigureOut">
              <a:rPr lang="en-ID" smtClean="0"/>
              <a:t>01/06/2022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92CDF-A432-43F1-9342-C901F5393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982F-B1F6-4D74-A2EA-4FC54F7D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7DF5-DBD6-4B7D-87C1-DCCD74BF340B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334F56B-A811-479A-AC7A-6C0B5150FB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20797" y="2733674"/>
            <a:ext cx="3805238" cy="2147889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490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C0C7B-979C-4060-B467-6AD621A5B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7425" y="1115920"/>
            <a:ext cx="7677150" cy="935037"/>
          </a:xfrm>
        </p:spPr>
        <p:txBody>
          <a:bodyPr anchor="ctr">
            <a:normAutofit/>
          </a:bodyPr>
          <a:lstStyle>
            <a:lvl1pPr algn="ctr">
              <a:defRPr sz="4000" b="1"/>
            </a:lvl1pPr>
          </a:lstStyle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770BB1-3AA6-4B21-B176-5A151433A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7425" y="923832"/>
            <a:ext cx="7677150" cy="36512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506F8-D240-44C1-A914-FDC336711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50FA-59EE-4F04-AC8A-30BF80445FA8}" type="datetimeFigureOut">
              <a:rPr lang="en-ID" smtClean="0"/>
              <a:t>01/06/2022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92CDF-A432-43F1-9342-C901F5393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982F-B1F6-4D74-A2EA-4FC54F7D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7DF5-DBD6-4B7D-87C1-DCCD74BF340B}" type="slidenum">
              <a:rPr lang="en-ID" smtClean="0"/>
              <a:t>‹#›</a:t>
            </a:fld>
            <a:endParaRPr lang="en-ID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F3087F2F-12CE-4381-A2D5-8913D7C971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86311" y="2363179"/>
            <a:ext cx="2619376" cy="2761271"/>
          </a:xfrm>
          <a:prstGeom prst="roundRect">
            <a:avLst>
              <a:gd name="adj" fmla="val 9436"/>
            </a:avLst>
          </a:prstGeo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3724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C0C7B-979C-4060-B467-6AD621A5B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7425" y="1115920"/>
            <a:ext cx="7677150" cy="935037"/>
          </a:xfrm>
        </p:spPr>
        <p:txBody>
          <a:bodyPr anchor="ctr">
            <a:normAutofit/>
          </a:bodyPr>
          <a:lstStyle>
            <a:lvl1pPr algn="ctr">
              <a:defRPr sz="4000" b="1"/>
            </a:lvl1pPr>
          </a:lstStyle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770BB1-3AA6-4B21-B176-5A151433A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7425" y="923832"/>
            <a:ext cx="7677150" cy="36512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506F8-D240-44C1-A914-FDC336711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50FA-59EE-4F04-AC8A-30BF80445FA8}" type="datetimeFigureOut">
              <a:rPr lang="en-ID" smtClean="0"/>
              <a:t>01/06/2022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92CDF-A432-43F1-9342-C901F5393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982F-B1F6-4D74-A2EA-4FC54F7D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7DF5-DBD6-4B7D-87C1-DCCD74BF340B}" type="slidenum">
              <a:rPr lang="en-ID" smtClean="0"/>
              <a:t>‹#›</a:t>
            </a:fld>
            <a:endParaRPr lang="en-ID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C11C4A87-17BB-4488-A530-E6CCE1334E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07121" y="2466975"/>
            <a:ext cx="4229100" cy="3084605"/>
          </a:xfrm>
          <a:prstGeom prst="roundRect">
            <a:avLst>
              <a:gd name="adj" fmla="val 9436"/>
            </a:avLst>
          </a:prstGeo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6868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C0C7B-979C-4060-B467-6AD621A5B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7425" y="1115920"/>
            <a:ext cx="7677150" cy="935037"/>
          </a:xfrm>
        </p:spPr>
        <p:txBody>
          <a:bodyPr anchor="ctr">
            <a:normAutofit/>
          </a:bodyPr>
          <a:lstStyle>
            <a:lvl1pPr algn="ctr">
              <a:defRPr sz="4000" b="1"/>
            </a:lvl1pPr>
          </a:lstStyle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770BB1-3AA6-4B21-B176-5A151433A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7425" y="923832"/>
            <a:ext cx="7677150" cy="36512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506F8-D240-44C1-A914-FDC336711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50FA-59EE-4F04-AC8A-30BF80445FA8}" type="datetimeFigureOut">
              <a:rPr lang="en-ID" smtClean="0"/>
              <a:t>01/06/2022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92CDF-A432-43F1-9342-C901F5393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982F-B1F6-4D74-A2EA-4FC54F7D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7DF5-DBD6-4B7D-87C1-DCCD74BF340B}" type="slidenum">
              <a:rPr lang="en-ID" smtClean="0"/>
              <a:t>‹#›</a:t>
            </a:fld>
            <a:endParaRPr lang="en-ID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EAFCF733-A412-41E5-A20E-33CA4BC49B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07120" y="2425700"/>
            <a:ext cx="3987799" cy="2241858"/>
          </a:xfrm>
          <a:prstGeom prst="roundRect">
            <a:avLst>
              <a:gd name="adj" fmla="val 11175"/>
            </a:avLst>
          </a:prstGeo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E417F9F5-EB3B-4977-9F22-978668BB93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0359" y="2425700"/>
            <a:ext cx="3987799" cy="2241858"/>
          </a:xfrm>
          <a:prstGeom prst="roundRect">
            <a:avLst>
              <a:gd name="adj" fmla="val 11175"/>
            </a:avLst>
          </a:prstGeo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863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C0C7B-979C-4060-B467-6AD621A5B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7425" y="1115920"/>
            <a:ext cx="7677150" cy="935037"/>
          </a:xfrm>
        </p:spPr>
        <p:txBody>
          <a:bodyPr anchor="ctr">
            <a:normAutofit/>
          </a:bodyPr>
          <a:lstStyle>
            <a:lvl1pPr algn="ctr">
              <a:defRPr sz="4000" b="1"/>
            </a:lvl1pPr>
          </a:lstStyle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770BB1-3AA6-4B21-B176-5A151433A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7425" y="923832"/>
            <a:ext cx="7677150" cy="36512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506F8-D240-44C1-A914-FDC336711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50FA-59EE-4F04-AC8A-30BF80445FA8}" type="datetimeFigureOut">
              <a:rPr lang="en-ID" smtClean="0"/>
              <a:t>01/06/2022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92CDF-A432-43F1-9342-C901F5393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982F-B1F6-4D74-A2EA-4FC54F7D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7DF5-DBD6-4B7D-87C1-DCCD74BF340B}" type="slidenum">
              <a:rPr lang="en-ID" smtClean="0"/>
              <a:t>‹#›</a:t>
            </a:fld>
            <a:endParaRPr lang="en-ID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4421FFC7-4F0D-468E-B4ED-6474A619AC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97173" y="4059526"/>
            <a:ext cx="3381376" cy="1752600"/>
          </a:xfrm>
          <a:prstGeom prst="roundRect">
            <a:avLst>
              <a:gd name="adj" fmla="val 11175"/>
            </a:avLst>
          </a:prstGeo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DBA2683-76A4-44CE-8E7A-DF52D5B497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13450" y="2398449"/>
            <a:ext cx="3381376" cy="1752600"/>
          </a:xfrm>
          <a:prstGeom prst="roundRect">
            <a:avLst>
              <a:gd name="adj" fmla="val 11175"/>
            </a:avLst>
          </a:prstGeo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1073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8ECD75-9EFC-45A2-846D-DC5E705DD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9122-6905-4B87-A9E4-501A0F6D8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9F1B2-516A-4998-A2B9-C378111D7F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F50FA-59EE-4F04-AC8A-30BF80445FA8}" type="datetimeFigureOut">
              <a:rPr lang="en-ID" smtClean="0"/>
              <a:t>01/06/2022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16538-A1E9-4A1D-9D38-BF6B9B2E2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65EEF-53A9-4A60-A5CA-D278D03CC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97DF5-DBD6-4B7D-87C1-DCCD74BF34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4661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9" r:id="rId2"/>
    <p:sldLayoutId id="2147483685" r:id="rId3"/>
    <p:sldLayoutId id="2147483682" r:id="rId4"/>
    <p:sldLayoutId id="2147483678" r:id="rId5"/>
    <p:sldLayoutId id="2147483674" r:id="rId6"/>
    <p:sldLayoutId id="2147483671" r:id="rId7"/>
    <p:sldLayoutId id="2147483670" r:id="rId8"/>
    <p:sldLayoutId id="2147483668" r:id="rId9"/>
    <p:sldLayoutId id="2147483667" r:id="rId10"/>
    <p:sldLayoutId id="2147483663" r:id="rId11"/>
    <p:sldLayoutId id="2147483675" r:id="rId12"/>
    <p:sldLayoutId id="2147483679" r:id="rId13"/>
    <p:sldLayoutId id="2147483687" r:id="rId14"/>
    <p:sldLayoutId id="2147483681" r:id="rId15"/>
    <p:sldLayoutId id="2147483676" r:id="rId16"/>
    <p:sldLayoutId id="2147483661" r:id="rId17"/>
    <p:sldLayoutId id="2147483680" r:id="rId18"/>
    <p:sldLayoutId id="2147483664" r:id="rId19"/>
    <p:sldLayoutId id="2147483665" r:id="rId20"/>
    <p:sldLayoutId id="2147483691" r:id="rId21"/>
    <p:sldLayoutId id="214748369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8ECD75-9EFC-45A2-846D-DC5E705DD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9122-6905-4B87-A9E4-501A0F6D8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9F1B2-516A-4998-A2B9-C378111D7F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F50FA-59EE-4F04-AC8A-30BF80445FA8}" type="datetimeFigureOut">
              <a:rPr lang="en-ID" smtClean="0"/>
              <a:t>01/06/2022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16538-A1E9-4A1D-9D38-BF6B9B2E2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65EEF-53A9-4A60-A5CA-D278D03CC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97DF5-DBD6-4B7D-87C1-DCCD74BF34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0544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69" r:id="rId3"/>
    <p:sldLayoutId id="2147483672" r:id="rId4"/>
    <p:sldLayoutId id="2147483677" r:id="rId5"/>
    <p:sldLayoutId id="2147483683" r:id="rId6"/>
    <p:sldLayoutId id="214748368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abs/pii/S0925838814030734" TargetMode="External"/><Relationship Id="rId2" Type="http://schemas.openxmlformats.org/officeDocument/2006/relationships/hyperlink" Target="https://pie.net.pl/wp-content/uploads/2020/06/PIE-WP7.pdf" TargetMode="Externa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www.sciencedirect.com/science/article/pii/S036031991930236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kołek, akcesorium, wyroby metalowe, łańcuch&#10;&#10;Opis wygenerowany automatycznie">
            <a:extLst>
              <a:ext uri="{FF2B5EF4-FFF2-40B4-BE49-F238E27FC236}">
                <a16:creationId xmlns:a16="http://schemas.microsoft.com/office/drawing/2014/main" id="{1449ACC6-B0E4-4895-B5BD-C13E1F5F7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98" y="-38183"/>
            <a:ext cx="12257014" cy="6896183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F670EF44-F7AD-448F-98E5-7869BF1A0ACB}"/>
              </a:ext>
            </a:extLst>
          </p:cNvPr>
          <p:cNvSpPr/>
          <p:nvPr/>
        </p:nvSpPr>
        <p:spPr>
          <a:xfrm>
            <a:off x="-14099" y="-68583"/>
            <a:ext cx="12257014" cy="1352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Google Shape;58;p1">
            <a:extLst>
              <a:ext uri="{FF2B5EF4-FFF2-40B4-BE49-F238E27FC236}">
                <a16:creationId xmlns:a16="http://schemas.microsoft.com/office/drawing/2014/main" id="{FA105A0A-9E02-4CF7-96AA-CC2DA765591A}"/>
              </a:ext>
            </a:extLst>
          </p:cNvPr>
          <p:cNvSpPr txBox="1"/>
          <p:nvPr/>
        </p:nvSpPr>
        <p:spPr>
          <a:xfrm>
            <a:off x="314490" y="2575693"/>
            <a:ext cx="4467155" cy="475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ANEKS WODOROWY DO ANALIZY PORÓWNAWCZEJ MOŻLIWOŚCI ZASTĄPIENIA KONWENCJONALNYCH ŹRÓDEŁ ENERGII ŹRÓDŁAMI OZE, NA POTRZEBY TRANSFORMACJI ENERGETYCZNEJ TUROWA</a:t>
            </a:r>
            <a:b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RAMACH ŁUŻYCKIEGO ZIELONEGO ŁADU</a:t>
            </a:r>
          </a:p>
          <a:p>
            <a:pPr algn="just">
              <a:lnSpc>
                <a:spcPct val="101000"/>
              </a:lnSpc>
              <a:spcAft>
                <a:spcPts val="800"/>
              </a:spcAft>
            </a:pPr>
            <a:br>
              <a:rPr lang="pl-PL" sz="1400" dirty="0">
                <a:latin typeface="Poppins"/>
                <a:ea typeface="Poppins"/>
                <a:cs typeface="Poppins"/>
                <a:sym typeface="Poppins"/>
              </a:rPr>
            </a:br>
            <a:r>
              <a:rPr lang="pl-PL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 hab. inż. Sławomir Kuberski - </a:t>
            </a:r>
            <a:r>
              <a:rPr lang="pl-PL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Politechniki Łódzkiej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1000"/>
              </a:lnSpc>
              <a:spcAft>
                <a:spcPts val="800"/>
              </a:spcAft>
            </a:pPr>
            <a:r>
              <a:rPr lang="pl-PL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 inż. Paweł Wolny </a:t>
            </a:r>
            <a:r>
              <a:rPr lang="pl-PL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Politechnika Łódzka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1000"/>
              </a:lnSpc>
              <a:spcAft>
                <a:spcPts val="800"/>
              </a:spcAft>
            </a:pPr>
            <a:r>
              <a:rPr lang="pl-PL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Wydział Inżynierii Procesowej i Ochrony Środowiska</a:t>
            </a:r>
          </a:p>
          <a:p>
            <a:pPr algn="just">
              <a:lnSpc>
                <a:spcPct val="101000"/>
              </a:lnSpc>
              <a:spcAft>
                <a:spcPts val="800"/>
              </a:spcAft>
            </a:pPr>
            <a:r>
              <a:rPr lang="pl-PL" sz="1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 inż. Norbert </a:t>
            </a:r>
            <a:r>
              <a:rPr lang="pl-PL" sz="14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Tuśnio</a:t>
            </a:r>
            <a:r>
              <a:rPr lang="pl-PL" sz="1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 </a:t>
            </a:r>
            <a:r>
              <a:rPr lang="pl-PL" sz="1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Szkoła Główna Służby Pożarniczej; Wydział Inżynierii Bezpieczeństwa i Ochrony Ludności; Katedra Działań Ratowniczych</a:t>
            </a:r>
            <a:endParaRPr lang="pl-PL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Google Shape;61;p1">
            <a:extLst>
              <a:ext uri="{FF2B5EF4-FFF2-40B4-BE49-F238E27FC236}">
                <a16:creationId xmlns:a16="http://schemas.microsoft.com/office/drawing/2014/main" id="{2147E4D6-E43C-46A1-9B89-FEB09C39FFD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0807" y="-68583"/>
            <a:ext cx="2461676" cy="1384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62;p1">
            <a:extLst>
              <a:ext uri="{FF2B5EF4-FFF2-40B4-BE49-F238E27FC236}">
                <a16:creationId xmlns:a16="http://schemas.microsoft.com/office/drawing/2014/main" id="{FA54058D-A5F2-4C8C-B471-9ACA7813FFB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0393" y="55946"/>
            <a:ext cx="1914399" cy="106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63;p1">
            <a:extLst>
              <a:ext uri="{FF2B5EF4-FFF2-40B4-BE49-F238E27FC236}">
                <a16:creationId xmlns:a16="http://schemas.microsoft.com/office/drawing/2014/main" id="{F98D7841-05EB-4985-B688-E1B2D29BA72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9869" y="357489"/>
            <a:ext cx="2461678" cy="692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A7DDED52-B6CD-4670-91B6-6EAD1D528E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99" y="265328"/>
            <a:ext cx="1438879" cy="635217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6F940DB9-4983-4172-A81C-9E89AB7CA3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865" y="178388"/>
            <a:ext cx="2231989" cy="80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68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4DED899-0DEB-476A-B041-E923B9432B47}"/>
              </a:ext>
            </a:extLst>
          </p:cNvPr>
          <p:cNvSpPr txBox="1">
            <a:spLocks/>
          </p:cNvSpPr>
          <p:nvPr/>
        </p:nvSpPr>
        <p:spPr>
          <a:xfrm>
            <a:off x="957330" y="1026491"/>
            <a:ext cx="7677150" cy="935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Magazynowanie wodoru i dobór najbardziej praktycznych i ekonomicznych rozwiązań</a:t>
            </a:r>
            <a:endParaRPr lang="en-ID" sz="4000" dirty="0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42CA9DFC-9BB9-4FE7-8460-8D8D1C9E0358}"/>
              </a:ext>
            </a:extLst>
          </p:cNvPr>
          <p:cNvSpPr txBox="1"/>
          <p:nvPr/>
        </p:nvSpPr>
        <p:spPr>
          <a:xfrm>
            <a:off x="957330" y="1867092"/>
            <a:ext cx="459246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1200" b="1" dirty="0"/>
              <a:t>Wodór skroplony</a:t>
            </a:r>
          </a:p>
          <a:p>
            <a:endParaRPr lang="pl-PL" sz="1200" b="1" dirty="0"/>
          </a:p>
          <a:p>
            <a:r>
              <a:rPr lang="pl-PL" sz="1200" dirty="0"/>
              <a:t>Dalej obliczenia dla wodoru skroplonego (zużycie energii koniecznej do skroplenia wodoru stanowi 30–40%, straty 3%).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E282B178-681A-44DF-B699-1DD68F8AFA47}"/>
              </a:ext>
            </a:extLst>
          </p:cNvPr>
          <p:cNvSpPr txBox="1"/>
          <p:nvPr/>
        </p:nvSpPr>
        <p:spPr>
          <a:xfrm>
            <a:off x="6233745" y="2282591"/>
            <a:ext cx="5623610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1050" dirty="0"/>
              <a:t>Napełnianie zbiornika potrwa 18 dni. Po napełnieniu zbiornika, 3% stratę H2 (22,5 ton) pokryje elektrownia pracująca na 40% mocy.</a:t>
            </a:r>
          </a:p>
          <a:p>
            <a:r>
              <a:rPr lang="pl-PL" sz="1050" dirty="0"/>
              <a:t>Należy również przewidzieć koszty przechowywania wodoru w stanie skroplonym.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B4E4D98-A819-4910-99B9-D223E93FD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975784"/>
              </p:ext>
            </p:extLst>
          </p:nvPr>
        </p:nvGraphicFramePr>
        <p:xfrm>
          <a:off x="1031850" y="2859672"/>
          <a:ext cx="4259653" cy="3624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2434">
                  <a:extLst>
                    <a:ext uri="{9D8B030D-6E8A-4147-A177-3AD203B41FA5}">
                      <a16:colId xmlns:a16="http://schemas.microsoft.com/office/drawing/2014/main" val="1244817582"/>
                    </a:ext>
                  </a:extLst>
                </a:gridCol>
                <a:gridCol w="1306836">
                  <a:extLst>
                    <a:ext uri="{9D8B030D-6E8A-4147-A177-3AD203B41FA5}">
                      <a16:colId xmlns:a16="http://schemas.microsoft.com/office/drawing/2014/main" val="2876888008"/>
                    </a:ext>
                  </a:extLst>
                </a:gridCol>
                <a:gridCol w="1009416">
                  <a:extLst>
                    <a:ext uri="{9D8B030D-6E8A-4147-A177-3AD203B41FA5}">
                      <a16:colId xmlns:a16="http://schemas.microsoft.com/office/drawing/2014/main" val="4260609169"/>
                    </a:ext>
                  </a:extLst>
                </a:gridCol>
                <a:gridCol w="1360967">
                  <a:extLst>
                    <a:ext uri="{9D8B030D-6E8A-4147-A177-3AD203B41FA5}">
                      <a16:colId xmlns:a16="http://schemas.microsoft.com/office/drawing/2014/main" val="32093445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Dzień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Produkcja dzienna H</a:t>
                      </a:r>
                      <a:r>
                        <a:rPr lang="pl-PL" sz="1100" baseline="-25000" dirty="0">
                          <a:effectLst/>
                        </a:rPr>
                        <a:t>2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Łączny zapas H</a:t>
                      </a:r>
                      <a:r>
                        <a:rPr lang="pl-PL" sz="1100" baseline="-25000" dirty="0">
                          <a:effectLst/>
                        </a:rPr>
                        <a:t>2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Zapas H</a:t>
                      </a:r>
                      <a:r>
                        <a:rPr lang="pl-PL" sz="1100" baseline="-25000" dirty="0">
                          <a:effectLst/>
                        </a:rPr>
                        <a:t>2</a:t>
                      </a:r>
                      <a:r>
                        <a:rPr lang="pl-PL" sz="1100" dirty="0">
                          <a:effectLst/>
                        </a:rPr>
                        <a:t> minus strata 3%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316626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56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56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54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316722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2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56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110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106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526053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56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162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157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134752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56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213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207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881305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56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262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254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000532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56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310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301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712717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56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357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346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578859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56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402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390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036252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56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445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432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813875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10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56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488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473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070835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11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56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529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513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091617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12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56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569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552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418416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13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56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607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589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815494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14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56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645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625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436845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15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56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681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661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035960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16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56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716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695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53953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17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56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751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728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535722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18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56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784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760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15903354"/>
                  </a:ext>
                </a:extLst>
              </a:tr>
            </a:tbl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8BB60F0D-B666-45D7-B7D2-8920F8917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84511"/>
            <a:ext cx="5761355" cy="32435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54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3">
            <a:extLst>
              <a:ext uri="{FF2B5EF4-FFF2-40B4-BE49-F238E27FC236}">
                <a16:creationId xmlns:a16="http://schemas.microsoft.com/office/drawing/2014/main" id="{7DB46079-2C41-4A9C-B083-0C9096E9FE32}"/>
              </a:ext>
            </a:extLst>
          </p:cNvPr>
          <p:cNvSpPr/>
          <p:nvPr/>
        </p:nvSpPr>
        <p:spPr>
          <a:xfrm>
            <a:off x="6273852" y="0"/>
            <a:ext cx="5918148" cy="6858000"/>
          </a:xfrm>
          <a:custGeom>
            <a:avLst/>
            <a:gdLst>
              <a:gd name="connsiteX0" fmla="*/ 756545 w 5918148"/>
              <a:gd name="connsiteY0" fmla="*/ 0 h 6858000"/>
              <a:gd name="connsiteX1" fmla="*/ 5918148 w 5918148"/>
              <a:gd name="connsiteY1" fmla="*/ 0 h 6858000"/>
              <a:gd name="connsiteX2" fmla="*/ 5918148 w 5918148"/>
              <a:gd name="connsiteY2" fmla="*/ 6858000 h 6858000"/>
              <a:gd name="connsiteX3" fmla="*/ 1284001 w 5918148"/>
              <a:gd name="connsiteY3" fmla="*/ 6858000 h 6858000"/>
              <a:gd name="connsiteX4" fmla="*/ 1141156 w 5918148"/>
              <a:gd name="connsiteY4" fmla="*/ 6661961 h 6858000"/>
              <a:gd name="connsiteX5" fmla="*/ 0 w 5918148"/>
              <a:gd name="connsiteY5" fmla="*/ 3015959 h 6858000"/>
              <a:gd name="connsiteX6" fmla="*/ 749544 w 5918148"/>
              <a:gd name="connsiteY6" fmla="*/ 121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18148" h="6858000">
                <a:moveTo>
                  <a:pt x="756545" y="0"/>
                </a:moveTo>
                <a:lnTo>
                  <a:pt x="5918148" y="0"/>
                </a:lnTo>
                <a:lnTo>
                  <a:pt x="5918148" y="6858000"/>
                </a:lnTo>
                <a:lnTo>
                  <a:pt x="1284001" y="6858000"/>
                </a:lnTo>
                <a:lnTo>
                  <a:pt x="1141156" y="6661961"/>
                </a:lnTo>
                <a:cubicBezTo>
                  <a:pt x="420689" y="5621188"/>
                  <a:pt x="0" y="4366521"/>
                  <a:pt x="0" y="3015959"/>
                </a:cubicBezTo>
                <a:cubicBezTo>
                  <a:pt x="0" y="1932697"/>
                  <a:pt x="270646" y="911126"/>
                  <a:pt x="749544" y="121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/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A7BE6B07-70AF-4B10-A51B-4E9DCD420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108" y="194815"/>
            <a:ext cx="1605879" cy="52587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4DED899-0DEB-476A-B041-E923B9432B47}"/>
              </a:ext>
            </a:extLst>
          </p:cNvPr>
          <p:cNvSpPr txBox="1">
            <a:spLocks/>
          </p:cNvSpPr>
          <p:nvPr/>
        </p:nvSpPr>
        <p:spPr>
          <a:xfrm>
            <a:off x="957330" y="1026491"/>
            <a:ext cx="7677150" cy="935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Magazynowanie wodoru i dobór najbardziej praktycznych i ekonomicznych rozwiązań</a:t>
            </a:r>
            <a:endParaRPr lang="en-ID" sz="4000" dirty="0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42CA9DFC-9BB9-4FE7-8460-8D8D1C9E0358}"/>
              </a:ext>
            </a:extLst>
          </p:cNvPr>
          <p:cNvSpPr txBox="1"/>
          <p:nvPr/>
        </p:nvSpPr>
        <p:spPr>
          <a:xfrm>
            <a:off x="957330" y="1961528"/>
            <a:ext cx="4592468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1200" b="1" dirty="0"/>
              <a:t>Wodorki metali</a:t>
            </a:r>
          </a:p>
          <a:p>
            <a:endParaRPr lang="pl-PL" sz="1200" b="1" dirty="0"/>
          </a:p>
          <a:p>
            <a:r>
              <a:rPr lang="pl-PL" sz="1200" dirty="0"/>
              <a:t>Wodór wchodzi w reakcje z różnymi stopami metalu i fazami międzymetalicznymi tworząc wodorki metalu. Możliwe jest modyfikowanie kierunku takiej reakcji chemicznej dzięki odpowiedniej kontroli temperatury </a:t>
            </a:r>
            <a:br>
              <a:rPr lang="pl-PL" sz="1200" dirty="0"/>
            </a:br>
            <a:r>
              <a:rPr lang="pl-PL" sz="1200" dirty="0"/>
              <a:t>i ciśnienia. W tej metodzie, można naładować jony metaliczne wodorem, </a:t>
            </a:r>
            <a:br>
              <a:rPr lang="pl-PL" sz="1200" dirty="0"/>
            </a:br>
            <a:r>
              <a:rPr lang="pl-PL" sz="1200" dirty="0"/>
              <a:t>a następnie rozładować.</a:t>
            </a:r>
          </a:p>
          <a:p>
            <a:endParaRPr lang="pl-PL" sz="1200" dirty="0"/>
          </a:p>
          <a:p>
            <a:r>
              <a:rPr lang="pl-PL" sz="1200" dirty="0"/>
              <a:t>Były i są prowadzone projekty zarówno w UE (np. ATLAS-H2 – Advanced metal </a:t>
            </a:r>
            <a:r>
              <a:rPr lang="pl-PL" sz="1200" dirty="0" err="1"/>
              <a:t>hydride</a:t>
            </a:r>
            <a:r>
              <a:rPr lang="pl-PL" sz="1200" dirty="0"/>
              <a:t> </a:t>
            </a:r>
            <a:r>
              <a:rPr lang="pl-PL" sz="1200" dirty="0" err="1"/>
              <a:t>tanks</a:t>
            </a:r>
            <a:r>
              <a:rPr lang="pl-PL" sz="1200" dirty="0"/>
              <a:t> for </a:t>
            </a:r>
            <a:r>
              <a:rPr lang="pl-PL" sz="1200" dirty="0" err="1"/>
              <a:t>integrated</a:t>
            </a:r>
            <a:r>
              <a:rPr lang="pl-PL" sz="1200" dirty="0"/>
              <a:t> </a:t>
            </a:r>
            <a:r>
              <a:rPr lang="pl-PL" sz="1200" dirty="0" err="1"/>
              <a:t>hydrogen</a:t>
            </a:r>
            <a:r>
              <a:rPr lang="pl-PL" sz="1200" dirty="0"/>
              <a:t> </a:t>
            </a:r>
            <a:r>
              <a:rPr lang="pl-PL" sz="1200" dirty="0" err="1"/>
              <a:t>applications</a:t>
            </a:r>
            <a:r>
              <a:rPr lang="pl-PL" sz="1200" dirty="0"/>
              <a:t>) jak i USA (kolejna edycja programu Departamentu Energii Wodorowej rozpoczęła się w listopadzie 2020).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E282B178-681A-44DF-B699-1DD68F8AFA47}"/>
              </a:ext>
            </a:extLst>
          </p:cNvPr>
          <p:cNvSpPr txBox="1"/>
          <p:nvPr/>
        </p:nvSpPr>
        <p:spPr>
          <a:xfrm>
            <a:off x="950242" y="4747838"/>
            <a:ext cx="562361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1200" dirty="0"/>
              <a:t>Wodorki metali mogą być ciekawą alternatywą względem konwencjonalnego magazynowania wodoru w formie sprężonej lub ciekłej.</a:t>
            </a:r>
          </a:p>
          <a:p>
            <a:r>
              <a:rPr lang="pl-PL" sz="1200" dirty="0"/>
              <a:t>Zaletami tego rozwiązania są:</a:t>
            </a:r>
          </a:p>
          <a:p>
            <a:r>
              <a:rPr lang="pl-PL" sz="1200" dirty="0"/>
              <a:t>• ciśnienie procesowe od 0,25 do 10 </a:t>
            </a:r>
            <a:r>
              <a:rPr lang="pl-PL" sz="1200" dirty="0" err="1"/>
              <a:t>MPa</a:t>
            </a:r>
            <a:endParaRPr lang="pl-PL" sz="1200" dirty="0"/>
          </a:p>
          <a:p>
            <a:r>
              <a:rPr lang="pl-PL" sz="1200" dirty="0"/>
              <a:t>• odwracalność procesu magazynowania wodoru</a:t>
            </a:r>
          </a:p>
          <a:p>
            <a:r>
              <a:rPr lang="pl-PL" sz="1200" dirty="0"/>
              <a:t>• absorpcja wodoru może zachodzić nawet w temperaturze pokojowej</a:t>
            </a:r>
          </a:p>
          <a:p>
            <a:r>
              <a:rPr lang="pl-PL" sz="1200" dirty="0"/>
              <a:t>• wodorki metali nie są palne ani wybuchowe</a:t>
            </a:r>
          </a:p>
          <a:p>
            <a:r>
              <a:rPr lang="pl-PL" sz="1200" dirty="0"/>
              <a:t>Przykładowe stopy: Ti–Cr–Mn–Fe, materiał na bazie Mg, stopy AB2 / AB5 (np. system La1-xCexNi5), oparte na skandzie, itrze i glinie.</a:t>
            </a:r>
          </a:p>
        </p:txBody>
      </p:sp>
      <p:pic>
        <p:nvPicPr>
          <p:cNvPr id="8" name="Obraz 7" descr="Obraz zawierający stół&#10;&#10;Opis wygenerowany automatycznie">
            <a:extLst>
              <a:ext uri="{FF2B5EF4-FFF2-40B4-BE49-F238E27FC236}">
                <a16:creationId xmlns:a16="http://schemas.microsoft.com/office/drawing/2014/main" id="{CB82B091-50BB-4E02-B501-568D1FE58AA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837053" y="2305693"/>
            <a:ext cx="2619144" cy="1491976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1" name="Obraz 10" descr="Obraz zawierający stół&#10;&#10;Opis wygenerowany automatycznie">
            <a:extLst>
              <a:ext uri="{FF2B5EF4-FFF2-40B4-BE49-F238E27FC236}">
                <a16:creationId xmlns:a16="http://schemas.microsoft.com/office/drawing/2014/main" id="{4206EF7D-340D-4328-849C-B44A3581E3DD}"/>
              </a:ext>
            </a:extLst>
          </p:cNvPr>
          <p:cNvPicPr/>
          <p:nvPr/>
        </p:nvPicPr>
        <p:blipFill>
          <a:blip r:embed="rId4"/>
          <a:srcRect l="675"/>
          <a:stretch>
            <a:fillRect/>
          </a:stretch>
        </p:blipFill>
        <p:spPr>
          <a:xfrm>
            <a:off x="9631439" y="2305693"/>
            <a:ext cx="1708594" cy="161204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12" name="TextBox 10">
            <a:extLst>
              <a:ext uri="{FF2B5EF4-FFF2-40B4-BE49-F238E27FC236}">
                <a16:creationId xmlns:a16="http://schemas.microsoft.com/office/drawing/2014/main" id="{E94EC1FE-00BC-4580-B910-4676678EEE37}"/>
              </a:ext>
            </a:extLst>
          </p:cNvPr>
          <p:cNvSpPr txBox="1"/>
          <p:nvPr/>
        </p:nvSpPr>
        <p:spPr>
          <a:xfrm>
            <a:off x="6952715" y="4078424"/>
            <a:ext cx="4851673" cy="15465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1050" dirty="0">
                <a:solidFill>
                  <a:schemeClr val="bg1"/>
                </a:solidFill>
              </a:rPr>
              <a:t>Technologia ta jest z powodzeniem stosowana do zasilania cichego napędu okrętów podwodnych: niemieckich typ 212, a także włoskich typ </a:t>
            </a:r>
            <a:r>
              <a:rPr lang="pl-PL" sz="1050" dirty="0" err="1">
                <a:solidFill>
                  <a:schemeClr val="bg1"/>
                </a:solidFill>
              </a:rPr>
              <a:t>Todaro</a:t>
            </a:r>
            <a:r>
              <a:rPr lang="pl-PL" sz="1050" dirty="0">
                <a:solidFill>
                  <a:schemeClr val="bg1"/>
                </a:solidFill>
              </a:rPr>
              <a:t>. Wykorzystują one wodorowe ogniwa paliwowe Siemensa (PEM).</a:t>
            </a:r>
          </a:p>
          <a:p>
            <a:endParaRPr lang="pl-PL" sz="1050" dirty="0">
              <a:solidFill>
                <a:schemeClr val="bg1"/>
              </a:solidFill>
            </a:endParaRPr>
          </a:p>
          <a:p>
            <a:r>
              <a:rPr lang="pl-PL" sz="1050" dirty="0">
                <a:solidFill>
                  <a:schemeClr val="bg1"/>
                </a:solidFill>
              </a:rPr>
              <a:t>Został przetestowany również system oparty na komercyjnym ogniwie paliwowym PEM zintegrowanym ze zbiornikami wodoru wypełnionymi 29 kg LaNi4.8Al0.2. Dzięki optymalizacji zarządzania ciepłem systemowym, instalacja była w stanie wyprodukować 4,8 kWh energii elektrycznej, przy średniej mocy 0,76 kW, przez okres 6 godzin.</a:t>
            </a:r>
          </a:p>
        </p:txBody>
      </p:sp>
    </p:spTree>
    <p:extLst>
      <p:ext uri="{BB962C8B-B14F-4D97-AF65-F5344CB8AC3E}">
        <p14:creationId xmlns:p14="http://schemas.microsoft.com/office/powerpoint/2010/main" val="420207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7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4DED899-0DEB-476A-B041-E923B9432B47}"/>
              </a:ext>
            </a:extLst>
          </p:cNvPr>
          <p:cNvSpPr txBox="1">
            <a:spLocks/>
          </p:cNvSpPr>
          <p:nvPr/>
        </p:nvSpPr>
        <p:spPr>
          <a:xfrm>
            <a:off x="957330" y="1026491"/>
            <a:ext cx="7677150" cy="935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Magazynowanie wodoru i dobór najbardziej praktycznych i ekonomicznych rozwiązań</a:t>
            </a:r>
            <a:endParaRPr lang="en-ID" sz="4000" dirty="0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42CA9DFC-9BB9-4FE7-8460-8D8D1C9E0358}"/>
              </a:ext>
            </a:extLst>
          </p:cNvPr>
          <p:cNvSpPr txBox="1"/>
          <p:nvPr/>
        </p:nvSpPr>
        <p:spPr>
          <a:xfrm>
            <a:off x="950242" y="1919069"/>
            <a:ext cx="4965484" cy="43396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1200" b="1" dirty="0"/>
              <a:t>Związki chemiczne (amoniak, metanol, metan, kwas mrówkowy)</a:t>
            </a:r>
          </a:p>
          <a:p>
            <a:endParaRPr lang="pl-PL" sz="1200" b="1" dirty="0"/>
          </a:p>
          <a:p>
            <a:r>
              <a:rPr lang="pl-PL" sz="1200" b="1" dirty="0"/>
              <a:t>Amoniak </a:t>
            </a:r>
            <a:r>
              <a:rPr lang="pl-PL" sz="1200" dirty="0"/>
              <a:t>to substancja o szerokim spektrum zastosowań.</a:t>
            </a:r>
          </a:p>
          <a:p>
            <a:r>
              <a:rPr lang="pl-PL" sz="1200" dirty="0"/>
              <a:t>Największe ilości amoniaku są w przemyśle zużywane do produkcji nawozów sztucznych oraz do otrzymywania tlenku azotu(II) – półprodukt do otrzymywania kwasu azotowego. Ponadto używa się go do produkcji: sody amoniakalnej, materiałów wybuchowych, cyjanowodoru, tkanin syntetycznych itd.</a:t>
            </a:r>
          </a:p>
          <a:p>
            <a:r>
              <a:rPr lang="pl-PL" sz="1200" dirty="0"/>
              <a:t>Ze względu na swoje własności termodynamiczne amoniak jest stosowany jako czynnik chłodniczy w dużych instalacjach chłodniczych.</a:t>
            </a:r>
          </a:p>
          <a:p>
            <a:r>
              <a:rPr lang="pl-PL" sz="1200" dirty="0"/>
              <a:t>Amoniak stanowi również jedną z substancji, traktowaną jako nośnik wodoru i może służyć do magazynowania dużych ilości energii wytwarzanej ze źródeł odnawialnych w czasach, gdy podaż przewyższa popyt.</a:t>
            </a:r>
          </a:p>
          <a:p>
            <a:r>
              <a:rPr lang="pl-PL" sz="1200" dirty="0"/>
              <a:t>Transport wodoru w postaci amoniaku z odległych miejsc wytwarzania do użytkowników końcowych. Umożliwi to efektywną kosztowo dystrybucję energii odnawialnej w całym kraju z bardzo dużych jednostek produkcyjnych powiązanych bezpośrednio z wytwarzaniem na dużą skalę.</a:t>
            </a:r>
          </a:p>
          <a:p>
            <a:r>
              <a:rPr lang="pl-PL" sz="1200" dirty="0"/>
              <a:t>Katalizator z </a:t>
            </a:r>
            <a:r>
              <a:rPr lang="pl-PL" sz="1200" dirty="0" err="1"/>
              <a:t>imidku</a:t>
            </a:r>
            <a:r>
              <a:rPr lang="pl-PL" sz="1200" dirty="0"/>
              <a:t> litu służący do poprawy efektywności krakingu amoniaku w oparciu o wyniki badań prowadzonych w ramach brytyjskiego projektu „</a:t>
            </a:r>
            <a:r>
              <a:rPr lang="pl-PL" sz="1200" dirty="0" err="1"/>
              <a:t>Ammonia</a:t>
            </a:r>
            <a:r>
              <a:rPr lang="pl-PL" sz="1200" dirty="0"/>
              <a:t> to Green </a:t>
            </a:r>
            <a:r>
              <a:rPr lang="pl-PL" sz="1200" dirty="0" err="1"/>
              <a:t>Hydrogen</a:t>
            </a:r>
            <a:r>
              <a:rPr lang="pl-PL" sz="1200" dirty="0"/>
              <a:t>” wykazuje ogromny potencjał poprawy ekonomiki rozkładu amoniaku przy niższych kosztach i wyższej wydajności niż dotychczas stosowane katalizatory.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E282B178-681A-44DF-B699-1DD68F8AFA47}"/>
              </a:ext>
            </a:extLst>
          </p:cNvPr>
          <p:cNvSpPr txBox="1"/>
          <p:nvPr/>
        </p:nvSpPr>
        <p:spPr>
          <a:xfrm>
            <a:off x="6276276" y="2217297"/>
            <a:ext cx="5460005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1200" b="1" dirty="0"/>
              <a:t>Metanol</a:t>
            </a:r>
            <a:r>
              <a:rPr lang="pl-PL" sz="1200" dirty="0"/>
              <a:t> jest najprostszym alkoholem, zawierającym 12,6% H2 wagowo. Ma zastosowanie jako rozpuszczalnik w syntezie organicznej, w przemyśle farmaceutycznym, do produkcji barwników, tworzyw sztucznych i włókien syntetycznych, jako paliwo lub składnik paliwa w silnikach spalinowych i do produkcji energii elektrycznej w ogniwach paliwowych DMFC (ang. </a:t>
            </a:r>
            <a:r>
              <a:rPr lang="pl-PL" sz="1200" dirty="0" err="1"/>
              <a:t>direct-methanol</a:t>
            </a:r>
            <a:r>
              <a:rPr lang="pl-PL" sz="1200" dirty="0"/>
              <a:t> </a:t>
            </a:r>
            <a:r>
              <a:rPr lang="pl-PL" sz="1200" dirty="0" err="1"/>
              <a:t>fuel</a:t>
            </a:r>
            <a:r>
              <a:rPr lang="pl-PL" sz="1200" dirty="0"/>
              <a:t> </a:t>
            </a:r>
            <a:r>
              <a:rPr lang="pl-PL" sz="1200" dirty="0" err="1"/>
              <a:t>cells</a:t>
            </a:r>
            <a:r>
              <a:rPr lang="pl-PL" sz="1200" dirty="0"/>
              <a:t>). Używa się go również w produkcji materiałów wybuchowych, estrów metylowych, formaldehydu, kwasu mrówkowego itd.</a:t>
            </a:r>
          </a:p>
          <a:p>
            <a:endParaRPr lang="pl-PL" sz="1200" dirty="0"/>
          </a:p>
          <a:p>
            <a:r>
              <a:rPr lang="pl-PL" sz="1200" dirty="0"/>
              <a:t>Do tej pory jego produkcja niemal w całości opiera się na gazie ziemnym lub innych węglowodorach. Jednak już wdrożona technologia produkcji </a:t>
            </a:r>
            <a:r>
              <a:rPr lang="pl-PL" sz="1200" dirty="0" err="1"/>
              <a:t>MeOH</a:t>
            </a:r>
            <a:r>
              <a:rPr lang="pl-PL" sz="1200" dirty="0"/>
              <a:t> z CO2 i H2. Główną barierą ekonomiczną technologii opartej na syntezie CO2 z H2 jest koszt pozyskiwania samego wodoru, co w analizowanym przypadku wykorzystywania nadprodukcji energii elektrycznej z OZE i możliwości pozyskiwania wodoru z elektrolizerów ma zdecydowanie mniejsze znaczenie.</a:t>
            </a:r>
          </a:p>
          <a:p>
            <a:r>
              <a:rPr lang="pl-PL" sz="1200" dirty="0"/>
              <a:t>Proces produkcji metanolu z CO2 i H2 jest egzotermiczny i </a:t>
            </a:r>
            <a:r>
              <a:rPr lang="pl-PL" sz="1200" dirty="0" err="1"/>
              <a:t>endergoniczny</a:t>
            </a:r>
            <a:r>
              <a:rPr lang="pl-PL" sz="1200" dirty="0"/>
              <a:t> w warunkach normalnych, a jedynym produktem ubocznym reakcji jest H2O, która może być oddzielona poprzez destylację.</a:t>
            </a:r>
          </a:p>
          <a:p>
            <a:r>
              <a:rPr lang="pl-PL" sz="1200" dirty="0"/>
              <a:t>Jednym ze sposobów odzyskiwania energii może być uruchomienie bloków energetycznych produkujących prąd z tego paliwa. Obecnie największe na rynku są bloki metanolowe o mocy 100 MW.</a:t>
            </a:r>
          </a:p>
        </p:txBody>
      </p:sp>
      <p:sp>
        <p:nvSpPr>
          <p:cNvPr id="8" name="Freeform: Shape 28">
            <a:extLst>
              <a:ext uri="{FF2B5EF4-FFF2-40B4-BE49-F238E27FC236}">
                <a16:creationId xmlns:a16="http://schemas.microsoft.com/office/drawing/2014/main" id="{4B601A35-4E4A-4F2B-A213-391156042EA0}"/>
              </a:ext>
            </a:extLst>
          </p:cNvPr>
          <p:cNvSpPr/>
          <p:nvPr/>
        </p:nvSpPr>
        <p:spPr>
          <a:xfrm rot="16200000">
            <a:off x="10993437" y="5659437"/>
            <a:ext cx="1198563" cy="1198564"/>
          </a:xfrm>
          <a:custGeom>
            <a:avLst/>
            <a:gdLst>
              <a:gd name="connsiteX0" fmla="*/ 0 w 1198563"/>
              <a:gd name="connsiteY0" fmla="*/ 0 h 1198564"/>
              <a:gd name="connsiteX1" fmla="*/ 1198563 w 1198563"/>
              <a:gd name="connsiteY1" fmla="*/ 1198563 h 1198564"/>
              <a:gd name="connsiteX2" fmla="*/ 1198563 w 1198563"/>
              <a:gd name="connsiteY2" fmla="*/ 1198564 h 1198564"/>
              <a:gd name="connsiteX3" fmla="*/ 708231 w 1198563"/>
              <a:gd name="connsiteY3" fmla="*/ 1198564 h 1198564"/>
              <a:gd name="connsiteX4" fmla="*/ 708231 w 1198563"/>
              <a:gd name="connsiteY4" fmla="*/ 1198563 h 1198564"/>
              <a:gd name="connsiteX5" fmla="*/ 0 w 1198563"/>
              <a:gd name="connsiteY5" fmla="*/ 490332 h 119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8563" h="1198564">
                <a:moveTo>
                  <a:pt x="0" y="0"/>
                </a:moveTo>
                <a:cubicBezTo>
                  <a:pt x="661948" y="0"/>
                  <a:pt x="1198563" y="536615"/>
                  <a:pt x="1198563" y="1198563"/>
                </a:cubicBezTo>
                <a:lnTo>
                  <a:pt x="1198563" y="1198564"/>
                </a:lnTo>
                <a:lnTo>
                  <a:pt x="708231" y="1198564"/>
                </a:lnTo>
                <a:lnTo>
                  <a:pt x="708231" y="1198563"/>
                </a:lnTo>
                <a:cubicBezTo>
                  <a:pt x="708231" y="807418"/>
                  <a:pt x="391145" y="490332"/>
                  <a:pt x="0" y="490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8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4DED899-0DEB-476A-B041-E923B9432B47}"/>
              </a:ext>
            </a:extLst>
          </p:cNvPr>
          <p:cNvSpPr txBox="1">
            <a:spLocks/>
          </p:cNvSpPr>
          <p:nvPr/>
        </p:nvSpPr>
        <p:spPr>
          <a:xfrm>
            <a:off x="957330" y="796890"/>
            <a:ext cx="7677150" cy="935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Magazynowanie wodoru i dobór najbardziej praktycznych i ekonomicznych rozwiązań</a:t>
            </a:r>
            <a:endParaRPr lang="en-ID" sz="4000" dirty="0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42CA9DFC-9BB9-4FE7-8460-8D8D1C9E0358}"/>
              </a:ext>
            </a:extLst>
          </p:cNvPr>
          <p:cNvSpPr txBox="1"/>
          <p:nvPr/>
        </p:nvSpPr>
        <p:spPr>
          <a:xfrm>
            <a:off x="1028213" y="1757707"/>
            <a:ext cx="5301565" cy="21929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1050" b="1" dirty="0"/>
              <a:t>Związki chemiczne (amoniak, metanol, metan, kwas mrówkowy)</a:t>
            </a:r>
          </a:p>
          <a:p>
            <a:endParaRPr lang="pl-PL" sz="1050" b="1" dirty="0"/>
          </a:p>
          <a:p>
            <a:r>
              <a:rPr lang="pl-PL" sz="1050" b="1" dirty="0"/>
              <a:t>Syntetyczny gaz ziemny (ang. </a:t>
            </a:r>
            <a:r>
              <a:rPr lang="pl-PL" sz="1050" b="1" dirty="0" err="1"/>
              <a:t>substitute</a:t>
            </a:r>
            <a:r>
              <a:rPr lang="pl-PL" sz="1050" b="1" dirty="0"/>
              <a:t> </a:t>
            </a:r>
            <a:r>
              <a:rPr lang="pl-PL" sz="1050" b="1" dirty="0" err="1"/>
              <a:t>natural</a:t>
            </a:r>
            <a:r>
              <a:rPr lang="pl-PL" sz="1050" b="1" dirty="0"/>
              <a:t> </a:t>
            </a:r>
            <a:r>
              <a:rPr lang="pl-PL" sz="1050" b="1" dirty="0" err="1"/>
              <a:t>gas</a:t>
            </a:r>
            <a:r>
              <a:rPr lang="pl-PL" sz="1050" b="1" dirty="0"/>
              <a:t> – SNG)</a:t>
            </a:r>
          </a:p>
          <a:p>
            <a:r>
              <a:rPr lang="pl-PL" sz="1050" dirty="0"/>
              <a:t>Innym rodzajem instalacji wykorzystujących wodór jako nośnik energii są instalacje Power-to-SNG. Instalacja tego typu jest odmianą instalacji </a:t>
            </a:r>
            <a:r>
              <a:rPr lang="pl-PL" sz="1050" dirty="0" err="1"/>
              <a:t>PtG</a:t>
            </a:r>
            <a:r>
              <a:rPr lang="pl-PL" sz="1050" dirty="0"/>
              <a:t> (</a:t>
            </a:r>
            <a:r>
              <a:rPr lang="pl-PL" sz="1050" dirty="0" err="1"/>
              <a:t>power</a:t>
            </a:r>
            <a:r>
              <a:rPr lang="pl-PL" sz="1050" dirty="0"/>
              <a:t>-to-</a:t>
            </a:r>
            <a:r>
              <a:rPr lang="pl-PL" sz="1050" dirty="0" err="1"/>
              <a:t>gas</a:t>
            </a:r>
            <a:r>
              <a:rPr lang="pl-PL" sz="1050" dirty="0"/>
              <a:t>), gdzie zamiast wodoru jest produktem końcowym jest SNG, który powstaje jako produkt reakcji </a:t>
            </a:r>
            <a:r>
              <a:rPr lang="pl-PL" sz="1050" dirty="0" err="1"/>
              <a:t>metanizacji</a:t>
            </a:r>
            <a:r>
              <a:rPr lang="pl-PL" sz="1050" dirty="0"/>
              <a:t> substratów w postaci wodoru</a:t>
            </a:r>
          </a:p>
          <a:p>
            <a:r>
              <a:rPr lang="pl-PL" sz="1050" dirty="0"/>
              <a:t>i tlenku lub dwutlenku węgla. Wytwarzany w procesie </a:t>
            </a:r>
            <a:r>
              <a:rPr lang="pl-PL" sz="1050" dirty="0" err="1"/>
              <a:t>metanizacji</a:t>
            </a:r>
            <a:r>
              <a:rPr lang="pl-PL" sz="1050" dirty="0"/>
              <a:t> ma wysoką zawartość metanu i może być z powodzeniem stosowany jako zamiennik gazu ziemnego, a tym samym może być zatłaczany do sieci gazowych. Dostępne są różne technologie wykorzystujące do procesu </a:t>
            </a:r>
            <a:r>
              <a:rPr lang="pl-PL" sz="1050" dirty="0" err="1"/>
              <a:t>metanizacji</a:t>
            </a:r>
            <a:r>
              <a:rPr lang="pl-PL" sz="1050" dirty="0"/>
              <a:t>: reaktory adiabatyczne, izotermiczne lub politropowe, z których reaktory adiabatyczne charakteryzują się najwyższym zaawansowaniem technologicznym.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D3691E-05A5-4899-92B3-08C051C2B83B}"/>
              </a:ext>
            </a:extLst>
          </p:cNvPr>
          <p:cNvSpPr txBox="1"/>
          <p:nvPr/>
        </p:nvSpPr>
        <p:spPr>
          <a:xfrm>
            <a:off x="6571318" y="1882995"/>
            <a:ext cx="4592468" cy="46166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1050" dirty="0"/>
              <a:t>Proces </a:t>
            </a:r>
            <a:r>
              <a:rPr lang="pl-PL" sz="1050" dirty="0" err="1"/>
              <a:t>metanizacji</a:t>
            </a:r>
            <a:r>
              <a:rPr lang="pl-PL" sz="1050" dirty="0"/>
              <a:t> opiera się na reakcji wodoru z dwutlenkiem węgla w podwyższonych temperaturach (optymalnie 300–400 °C) i ciśnieniach w obecności katalizatora w celu wytworzenia metanu i wody zgodnie z reakcją Sabatiera.</a:t>
            </a:r>
          </a:p>
          <a:p>
            <a:endParaRPr lang="pl-PL" sz="1050" dirty="0"/>
          </a:p>
          <a:p>
            <a:r>
              <a:rPr lang="pl-PL" sz="1050" dirty="0"/>
              <a:t>Reakcja Sabatiera jest procesem silnie egzotermicznym, dlatego równowaga termodynamiczna kieruje reakcję na produkty o niskiej temperaturze i wysokim ciśnieniu. Jednak wysokie ciśnienie reakcji nie jest korzystne ekonomicznie, a niska temperatura reakcji wymaga aktywnego katalizatora, co jest jednym z wyzwań </a:t>
            </a:r>
            <a:r>
              <a:rPr lang="pl-PL" sz="1050" dirty="0" err="1"/>
              <a:t>metanizacji</a:t>
            </a:r>
            <a:r>
              <a:rPr lang="pl-PL" sz="1050" dirty="0"/>
              <a:t>. Dobór odpowiedniego katalizatora zależy nie tylko od parametrów pracy reaktora, ale także od temperatury aktywacji katalizatora. Najczęściej stosowanym katalizatorem w procesie </a:t>
            </a:r>
            <a:r>
              <a:rPr lang="pl-PL" sz="1050" dirty="0" err="1"/>
              <a:t>metanizacji</a:t>
            </a:r>
            <a:r>
              <a:rPr lang="pl-PL" sz="1050" dirty="0"/>
              <a:t> jest nikiel z nośnikiem tlenku </a:t>
            </a:r>
            <a:r>
              <a:rPr lang="pl-PL" sz="1050" dirty="0" err="1"/>
              <a:t>glinu</a:t>
            </a:r>
            <a:r>
              <a:rPr lang="pl-PL" sz="1050" dirty="0"/>
              <a:t> ze względu na jego wysoką aktywność i niskie nakłady finansowe.</a:t>
            </a:r>
          </a:p>
          <a:p>
            <a:r>
              <a:rPr lang="pl-PL" sz="1050" dirty="0"/>
              <a:t>Gaz syntezowy może pochodzić z dwóch źródeł: z biomasy (wtedy składa się z wodoru, tlenku węgla, dwutlenku węgla, metanu, pary wodnej i azotu) lub wychwyconego CO2 i H2 z elektrolizy. Stosując w procesie zgazowania tlen, który jest produktem elektrolizy, można uniknąć obecności azotu, gdy jako utleniacz stosuje się powietrze. Ponadto przed procesem </a:t>
            </a:r>
            <a:r>
              <a:rPr lang="pl-PL" sz="1050" dirty="0" err="1"/>
              <a:t>metanizacji</a:t>
            </a:r>
            <a:r>
              <a:rPr lang="pl-PL" sz="1050" dirty="0"/>
              <a:t> stosuje się reaktor konwersji gazu wodnego WGS (</a:t>
            </a:r>
            <a:r>
              <a:rPr lang="pl-PL" sz="1050" dirty="0" err="1"/>
              <a:t>water-gas</a:t>
            </a:r>
            <a:r>
              <a:rPr lang="pl-PL" sz="1050" dirty="0"/>
              <a:t> </a:t>
            </a:r>
            <a:r>
              <a:rPr lang="pl-PL" sz="1050" dirty="0" err="1"/>
              <a:t>shift</a:t>
            </a:r>
            <a:r>
              <a:rPr lang="pl-PL" sz="1050" dirty="0"/>
              <a:t>) w celu zwiększenia proporcji dwutlenku węgla i wodoru poprzez konwersję tlenku węgla i pary. Powstający w procesie SNG jest osuszany, a skroplona woda może być ponownie wykorzystana w procesie elektrolizy.</a:t>
            </a:r>
          </a:p>
          <a:p>
            <a:r>
              <a:rPr lang="pl-PL" sz="1050" dirty="0"/>
              <a:t>W ten sposób pozyskany gaz można wtłaczać do instalacji.</a:t>
            </a:r>
          </a:p>
          <a:p>
            <a:r>
              <a:rPr lang="pl-PL" sz="1050" dirty="0"/>
              <a:t>Proces </a:t>
            </a:r>
            <a:r>
              <a:rPr lang="pl-PL" sz="1050" dirty="0" err="1"/>
              <a:t>metanizacji</a:t>
            </a:r>
            <a:r>
              <a:rPr lang="pl-PL" sz="1050" dirty="0"/>
              <a:t> opiera się na reakcji wodoru z dwutlenkiem węgla w podwyższonych temperaturach (optymalnie 300–400 °C) i ciśnieniach w obecności katalizatora w celu wytworzenia metanu i wody zgodnie z reakcją Sabatiera.</a:t>
            </a:r>
          </a:p>
        </p:txBody>
      </p:sp>
      <p:pic>
        <p:nvPicPr>
          <p:cNvPr id="3" name="Obraz 2" descr="Obraz zawierający stół&#10;&#10;Opis wygenerowany automatycznie">
            <a:extLst>
              <a:ext uri="{FF2B5EF4-FFF2-40B4-BE49-F238E27FC236}">
                <a16:creationId xmlns:a16="http://schemas.microsoft.com/office/drawing/2014/main" id="{817C3DB6-8419-4DB5-AFB2-E31C8BBD5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04" y="3976395"/>
            <a:ext cx="5530579" cy="268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9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4DED899-0DEB-476A-B041-E923B9432B47}"/>
              </a:ext>
            </a:extLst>
          </p:cNvPr>
          <p:cNvSpPr txBox="1">
            <a:spLocks/>
          </p:cNvSpPr>
          <p:nvPr/>
        </p:nvSpPr>
        <p:spPr>
          <a:xfrm>
            <a:off x="957330" y="1026491"/>
            <a:ext cx="7677150" cy="935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Magazynowanie wodoru i dobór najbardziej praktycznych i ekonomicznych rozwiązań</a:t>
            </a:r>
            <a:endParaRPr lang="en-ID" sz="4000" dirty="0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42CA9DFC-9BB9-4FE7-8460-8D8D1C9E0358}"/>
              </a:ext>
            </a:extLst>
          </p:cNvPr>
          <p:cNvSpPr txBox="1"/>
          <p:nvPr/>
        </p:nvSpPr>
        <p:spPr>
          <a:xfrm>
            <a:off x="946994" y="2312670"/>
            <a:ext cx="4740676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1200" b="1" dirty="0"/>
              <a:t>Związki chemiczne (amoniak, metanol, metan, kwas mrówkowy)</a:t>
            </a:r>
          </a:p>
          <a:p>
            <a:endParaRPr lang="pl-PL" sz="1200" b="1" dirty="0"/>
          </a:p>
          <a:p>
            <a:r>
              <a:rPr lang="pl-PL" sz="1200" b="1" dirty="0"/>
              <a:t>Kwas mrówkowy </a:t>
            </a:r>
            <a:r>
              <a:rPr lang="pl-PL" sz="1200" dirty="0"/>
              <a:t>(CH2O2, FA) jest najprostszym kwasem karboksylowym. </a:t>
            </a:r>
          </a:p>
          <a:p>
            <a:r>
              <a:rPr lang="pl-PL" sz="1200" dirty="0"/>
              <a:t>Jest to ciecz w temperaturze pokojowej (normalna temperatura topnienia wynosi 8 °C).</a:t>
            </a:r>
          </a:p>
          <a:p>
            <a:r>
              <a:rPr lang="pl-PL" sz="1200" dirty="0"/>
              <a:t>Ze względu na swoje właściwości grzybobójcze często wykorzystywany jako składnik preparatów grzybobójczych i bakteriobójczych. Często występuje w mieszaninach z innymi kwasami bądź naniesiony na nośnik. Ma szerokie zastosowanie w syntezie organicznej, a nawet w pszczelarstwie i jako konserwant do żywności.</a:t>
            </a:r>
          </a:p>
          <a:p>
            <a:r>
              <a:rPr lang="pl-PL" sz="1200" dirty="0"/>
              <a:t>W porównaniu do </a:t>
            </a:r>
            <a:r>
              <a:rPr lang="pl-PL" sz="1200" dirty="0" err="1"/>
              <a:t>MeOH</a:t>
            </a:r>
            <a:r>
              <a:rPr lang="pl-PL" sz="1200" dirty="0"/>
              <a:t>, FA przechowuje mniej H2 wagowo (4,4%), o pojemności objętościowej 53,4 g/l w standardowej temperaturze i ciśnieniu. Może on powstawać w wyniku bezpośredniej reakcji między H2 i CO2.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D3691E-05A5-4899-92B3-08C051C2B83B}"/>
              </a:ext>
            </a:extLst>
          </p:cNvPr>
          <p:cNvSpPr txBox="1"/>
          <p:nvPr/>
        </p:nvSpPr>
        <p:spPr>
          <a:xfrm>
            <a:off x="6260007" y="2312670"/>
            <a:ext cx="4592468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1200" dirty="0"/>
              <a:t>Mimo że zawartość H2 w kwasie mrówkowym nie spełnia przyjętej minimalnej wartości zawartości wodoru (5,5% wag.) ustalonej przez Departament Energii USA na 2010 r., to jego pojemność objętościowa przewyższa pojemność większości innych materiałów do przechowywania wodoru stosowanych obecnie. Ponadto rozcieńczony kwas mrówkowy (85%) jest substancją bezpieczną – jest stosunkowo nietoksyczna (choć to akurat sprawa dość dyskusyjna), niekorozyjna i niepalna (choć wybuchowa), co stanowi ważny czynniki w zastosowaniach mobilnych (</a:t>
            </a:r>
            <a:r>
              <a:rPr lang="pl-PL" sz="1200" dirty="0" err="1"/>
              <a:t>Aldosari</a:t>
            </a:r>
            <a:r>
              <a:rPr lang="pl-PL" sz="1200" dirty="0"/>
              <a:t> O.F., 2019).</a:t>
            </a:r>
          </a:p>
          <a:p>
            <a:r>
              <a:rPr lang="pl-PL" sz="1200" dirty="0"/>
              <a:t>Wodór przechowywany w kwasie mrówkowym może być uwalniany poprzez rozkład na H2 i CO2 na powierzchni katalitycznej. Produkt uboczny tego procesu, CO2, może być wykorzystany jako wektor wodoru poprzez uwodornienie go z powrotem do kwasu mrówkowego na powierzchni katalitycznej, ostatecznie ustanawiając cykl neutralny pod względem emisji dwutlenku węgla na Ziemi. Ten ostatni proces, tj. uwodornienie CO2, jest od dawna badany i opracowano już wiele skutecznych procedur. W związku z tym większość badań nad opracowaniem kwasu mrówkowego jako materiału do przechowywania wodoru koncentruje się na znalezieniu materiałów katalitycznych do rozkładu kwasu mrówkowego.</a:t>
            </a:r>
          </a:p>
        </p:txBody>
      </p:sp>
      <p:sp>
        <p:nvSpPr>
          <p:cNvPr id="13" name="Circle: Hollow 5">
            <a:extLst>
              <a:ext uri="{FF2B5EF4-FFF2-40B4-BE49-F238E27FC236}">
                <a16:creationId xmlns:a16="http://schemas.microsoft.com/office/drawing/2014/main" id="{238E7F2A-2FFC-4E51-89C1-D6B0D332D1A3}"/>
              </a:ext>
            </a:extLst>
          </p:cNvPr>
          <p:cNvSpPr/>
          <p:nvPr/>
        </p:nvSpPr>
        <p:spPr>
          <a:xfrm>
            <a:off x="10852475" y="5489499"/>
            <a:ext cx="1247998" cy="1247998"/>
          </a:xfrm>
          <a:prstGeom prst="donut">
            <a:avLst>
              <a:gd name="adj" fmla="val 2045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49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4DED899-0DEB-476A-B041-E923B9432B47}"/>
              </a:ext>
            </a:extLst>
          </p:cNvPr>
          <p:cNvSpPr txBox="1">
            <a:spLocks/>
          </p:cNvSpPr>
          <p:nvPr/>
        </p:nvSpPr>
        <p:spPr>
          <a:xfrm>
            <a:off x="957330" y="1026491"/>
            <a:ext cx="7677150" cy="935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Magazynowanie wodoru i dobór najbardziej praktycznych i ekonomicznych rozwiązań</a:t>
            </a:r>
            <a:endParaRPr lang="en-ID" sz="4000" dirty="0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42CA9DFC-9BB9-4FE7-8460-8D8D1C9E0358}"/>
              </a:ext>
            </a:extLst>
          </p:cNvPr>
          <p:cNvSpPr txBox="1"/>
          <p:nvPr/>
        </p:nvSpPr>
        <p:spPr>
          <a:xfrm>
            <a:off x="957330" y="2567706"/>
            <a:ext cx="5248161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1400" b="1" dirty="0"/>
              <a:t>Konkluzja i wybór optymalnego rozwiązania</a:t>
            </a:r>
          </a:p>
          <a:p>
            <a:endParaRPr lang="pl-PL" sz="1400" b="1" dirty="0"/>
          </a:p>
          <a:p>
            <a:r>
              <a:rPr lang="pl-PL" sz="1400" dirty="0"/>
              <a:t>W naszej opinii składowanie wodoru w czystej postaci nie ma ekonomicznego uzasadnienia, natomiast </a:t>
            </a:r>
            <a:r>
              <a:rPr lang="pl-PL" sz="1400" b="1" dirty="0"/>
              <a:t>wodór związany chemicznie może stanowić zarówno źródło energii (amoniak, metanol, SNG) jak i pożądany na rynku produkt. Można również oprzeć na nim rozwój lokalnych firm wykorzystujących jedną i drugą substancję do dalszego ich przerobienia w wymienionych dalej gałęziach przemysłu.</a:t>
            </a:r>
          </a:p>
          <a:p>
            <a:endParaRPr lang="pl-PL" sz="1400" dirty="0"/>
          </a:p>
        </p:txBody>
      </p:sp>
      <p:sp>
        <p:nvSpPr>
          <p:cNvPr id="8" name="Freeform: Shape 28">
            <a:extLst>
              <a:ext uri="{FF2B5EF4-FFF2-40B4-BE49-F238E27FC236}">
                <a16:creationId xmlns:a16="http://schemas.microsoft.com/office/drawing/2014/main" id="{4B601A35-4E4A-4F2B-A213-391156042EA0}"/>
              </a:ext>
            </a:extLst>
          </p:cNvPr>
          <p:cNvSpPr/>
          <p:nvPr/>
        </p:nvSpPr>
        <p:spPr>
          <a:xfrm rot="16200000">
            <a:off x="10993437" y="5659437"/>
            <a:ext cx="1198563" cy="1198564"/>
          </a:xfrm>
          <a:custGeom>
            <a:avLst/>
            <a:gdLst>
              <a:gd name="connsiteX0" fmla="*/ 0 w 1198563"/>
              <a:gd name="connsiteY0" fmla="*/ 0 h 1198564"/>
              <a:gd name="connsiteX1" fmla="*/ 1198563 w 1198563"/>
              <a:gd name="connsiteY1" fmla="*/ 1198563 h 1198564"/>
              <a:gd name="connsiteX2" fmla="*/ 1198563 w 1198563"/>
              <a:gd name="connsiteY2" fmla="*/ 1198564 h 1198564"/>
              <a:gd name="connsiteX3" fmla="*/ 708231 w 1198563"/>
              <a:gd name="connsiteY3" fmla="*/ 1198564 h 1198564"/>
              <a:gd name="connsiteX4" fmla="*/ 708231 w 1198563"/>
              <a:gd name="connsiteY4" fmla="*/ 1198563 h 1198564"/>
              <a:gd name="connsiteX5" fmla="*/ 0 w 1198563"/>
              <a:gd name="connsiteY5" fmla="*/ 490332 h 119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8563" h="1198564">
                <a:moveTo>
                  <a:pt x="0" y="0"/>
                </a:moveTo>
                <a:cubicBezTo>
                  <a:pt x="661948" y="0"/>
                  <a:pt x="1198563" y="536615"/>
                  <a:pt x="1198563" y="1198563"/>
                </a:cubicBezTo>
                <a:lnTo>
                  <a:pt x="1198563" y="1198564"/>
                </a:lnTo>
                <a:lnTo>
                  <a:pt x="708231" y="1198564"/>
                </a:lnTo>
                <a:lnTo>
                  <a:pt x="708231" y="1198563"/>
                </a:lnTo>
                <a:cubicBezTo>
                  <a:pt x="708231" y="807418"/>
                  <a:pt x="391145" y="490332"/>
                  <a:pt x="0" y="490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8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4DED899-0DEB-476A-B041-E923B9432B47}"/>
              </a:ext>
            </a:extLst>
          </p:cNvPr>
          <p:cNvSpPr txBox="1">
            <a:spLocks/>
          </p:cNvSpPr>
          <p:nvPr/>
        </p:nvSpPr>
        <p:spPr>
          <a:xfrm>
            <a:off x="957330" y="1026491"/>
            <a:ext cx="7677150" cy="935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Magazynowanie wodoru i dobór najbardziej praktycznych i ekonomicznych rozwiązań</a:t>
            </a:r>
            <a:endParaRPr lang="en-ID" sz="4000" dirty="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E282B178-681A-44DF-B699-1DD68F8AFA47}"/>
              </a:ext>
            </a:extLst>
          </p:cNvPr>
          <p:cNvSpPr txBox="1"/>
          <p:nvPr/>
        </p:nvSpPr>
        <p:spPr>
          <a:xfrm>
            <a:off x="957330" y="2103735"/>
            <a:ext cx="5623610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1200" b="1" dirty="0"/>
              <a:t>Uzasadnienie ekonomiczne i funkcjonalne</a:t>
            </a:r>
          </a:p>
          <a:p>
            <a:endParaRPr lang="pl-PL" sz="1200" b="1" dirty="0"/>
          </a:p>
          <a:p>
            <a:r>
              <a:rPr lang="pl-PL" sz="1200" dirty="0"/>
              <a:t>W celu uzasadnienia ekonomicznego podane zostaną przykłady działających lub planowanych instalacji na świecie wytwarzających poszczególne nośniki wodoru związanego chemicznie.</a:t>
            </a:r>
          </a:p>
          <a:p>
            <a:r>
              <a:rPr lang="pl-PL" sz="1200" dirty="0"/>
              <a:t>W Omanie zostanie wybudowana największa na świecie instalacja do produkcji czystego wodoru i amoniaku.</a:t>
            </a:r>
          </a:p>
          <a:p>
            <a:r>
              <a:rPr lang="pl-PL" sz="1200" dirty="0"/>
              <a:t>Zakład ma wytwarzać 10 mln ton zielonego amoniaku i 1,8 mln ton zielonego wodoru rocznie.</a:t>
            </a:r>
          </a:p>
          <a:p>
            <a:r>
              <a:rPr lang="pl-PL" sz="1200" dirty="0"/>
              <a:t>Koszty realizacji projektu wyniosą 30 mld USD.</a:t>
            </a:r>
          </a:p>
          <a:p>
            <a:r>
              <a:rPr lang="pl-PL" sz="1200" dirty="0"/>
              <a:t>Biorąc pod uwagę skalę przedsięwzięcia: Oman 25 GW odnawialnej energii, Polska 250 MW, jest to projekt 100 razy większy.</a:t>
            </a:r>
          </a:p>
          <a:p>
            <a:r>
              <a:rPr lang="pl-PL" sz="1200" dirty="0"/>
              <a:t>Wartość projektu wynosi około 30 mld USD. Zasilanie zapewnią farmy wiatrowe i elektrownie słoneczne o mocy 25 GW. Zielony wodór będzie produkowany w elektrolizerach. Surowiec będzie wykorzystywany lokalnie, eksportowany i wykorzystywany do produkcji zielonego amoniaku także przeznaczonego na eksport.</a:t>
            </a:r>
          </a:p>
          <a:p>
            <a:r>
              <a:rPr lang="pl-PL" sz="1200" dirty="0"/>
              <a:t>Cena amoniaku na rynku amerykańskim wynosi obecnie powyżej 1300$ za tonę, natomiast cena metanolu 619$ za tonę.</a:t>
            </a:r>
          </a:p>
          <a:p>
            <a:endParaRPr lang="pl-PL" sz="1200" dirty="0"/>
          </a:p>
          <a:p>
            <a:r>
              <a:rPr lang="pl-PL" sz="1200" dirty="0"/>
              <a:t>Na schemacie przedstawiono straty energetyczne przy poszczególnych przemianach energii pozyskanej z OZE na wodór, metan, jego przechowywanie i powtórne przetworzenie na energię elektryczną.</a:t>
            </a:r>
          </a:p>
        </p:txBody>
      </p:sp>
      <p:sp>
        <p:nvSpPr>
          <p:cNvPr id="8" name="Freeform: Shape 28">
            <a:extLst>
              <a:ext uri="{FF2B5EF4-FFF2-40B4-BE49-F238E27FC236}">
                <a16:creationId xmlns:a16="http://schemas.microsoft.com/office/drawing/2014/main" id="{4B601A35-4E4A-4F2B-A213-391156042EA0}"/>
              </a:ext>
            </a:extLst>
          </p:cNvPr>
          <p:cNvSpPr/>
          <p:nvPr/>
        </p:nvSpPr>
        <p:spPr>
          <a:xfrm rot="16200000">
            <a:off x="10993437" y="5659437"/>
            <a:ext cx="1198563" cy="1198564"/>
          </a:xfrm>
          <a:custGeom>
            <a:avLst/>
            <a:gdLst>
              <a:gd name="connsiteX0" fmla="*/ 0 w 1198563"/>
              <a:gd name="connsiteY0" fmla="*/ 0 h 1198564"/>
              <a:gd name="connsiteX1" fmla="*/ 1198563 w 1198563"/>
              <a:gd name="connsiteY1" fmla="*/ 1198563 h 1198564"/>
              <a:gd name="connsiteX2" fmla="*/ 1198563 w 1198563"/>
              <a:gd name="connsiteY2" fmla="*/ 1198564 h 1198564"/>
              <a:gd name="connsiteX3" fmla="*/ 708231 w 1198563"/>
              <a:gd name="connsiteY3" fmla="*/ 1198564 h 1198564"/>
              <a:gd name="connsiteX4" fmla="*/ 708231 w 1198563"/>
              <a:gd name="connsiteY4" fmla="*/ 1198563 h 1198564"/>
              <a:gd name="connsiteX5" fmla="*/ 0 w 1198563"/>
              <a:gd name="connsiteY5" fmla="*/ 490332 h 119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8563" h="1198564">
                <a:moveTo>
                  <a:pt x="0" y="0"/>
                </a:moveTo>
                <a:cubicBezTo>
                  <a:pt x="661948" y="0"/>
                  <a:pt x="1198563" y="536615"/>
                  <a:pt x="1198563" y="1198563"/>
                </a:cubicBezTo>
                <a:lnTo>
                  <a:pt x="1198563" y="1198564"/>
                </a:lnTo>
                <a:lnTo>
                  <a:pt x="708231" y="1198564"/>
                </a:lnTo>
                <a:lnTo>
                  <a:pt x="708231" y="1198563"/>
                </a:lnTo>
                <a:cubicBezTo>
                  <a:pt x="708231" y="807418"/>
                  <a:pt x="391145" y="490332"/>
                  <a:pt x="0" y="490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3A000DD-9BA1-4BE7-8C8C-ACEA675EEFF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721903" y="2355416"/>
            <a:ext cx="5270074" cy="1982668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A7758D-15B5-4C19-BBA0-8FBFFF391396}"/>
              </a:ext>
            </a:extLst>
          </p:cNvPr>
          <p:cNvSpPr txBox="1"/>
          <p:nvPr/>
        </p:nvSpPr>
        <p:spPr>
          <a:xfrm>
            <a:off x="7211920" y="4338084"/>
            <a:ext cx="4592468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1050" dirty="0"/>
              <a:t>Jeżeli wyprodukowany SNG wprowadzony zostałby do sieci gazowej na podstawie umowy (w zamian za opłatę przesyłową może być on „przechowywany” w sieci i pobrany w momencie kiedy będzie potrzebny) ogranicza to koszty składowania jakie należałoby ponieść w momencie magazynowania go we własnych zbiornikach (budowa zbiorników, konserwacja, straty wynikające z długotrwałego składowania).</a:t>
            </a:r>
          </a:p>
          <a:p>
            <a:r>
              <a:rPr lang="pl-PL" sz="1050" dirty="0"/>
              <a:t>Na poniższych wykresach przedstawiono straty wynikające z magazynowania energii w różnej postaci.</a:t>
            </a:r>
          </a:p>
        </p:txBody>
      </p:sp>
    </p:spTree>
    <p:extLst>
      <p:ext uri="{BB962C8B-B14F-4D97-AF65-F5344CB8AC3E}">
        <p14:creationId xmlns:p14="http://schemas.microsoft.com/office/powerpoint/2010/main" val="57757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8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4DED899-0DEB-476A-B041-E923B9432B47}"/>
              </a:ext>
            </a:extLst>
          </p:cNvPr>
          <p:cNvSpPr txBox="1">
            <a:spLocks/>
          </p:cNvSpPr>
          <p:nvPr/>
        </p:nvSpPr>
        <p:spPr>
          <a:xfrm>
            <a:off x="957330" y="1026491"/>
            <a:ext cx="7677150" cy="935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Magazynowanie wodoru i dobór najbardziej praktycznych i ekonomicznych rozwiązań</a:t>
            </a:r>
            <a:endParaRPr lang="en-ID" sz="4000" dirty="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E282B178-681A-44DF-B699-1DD68F8AFA47}"/>
              </a:ext>
            </a:extLst>
          </p:cNvPr>
          <p:cNvSpPr txBox="1"/>
          <p:nvPr/>
        </p:nvSpPr>
        <p:spPr>
          <a:xfrm>
            <a:off x="957329" y="2459504"/>
            <a:ext cx="5736433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1200" b="1" dirty="0"/>
              <a:t> Uzasadnienie ekonomiczne i funkcjonalne</a:t>
            </a:r>
          </a:p>
          <a:p>
            <a:endParaRPr lang="pl-PL" sz="1200" b="1" dirty="0"/>
          </a:p>
          <a:p>
            <a:r>
              <a:rPr lang="pl-PL" sz="1200" dirty="0"/>
              <a:t>W zależności od tego, czy energia ma być magazynowana jako bufor zabezpieczający przed przerwami w dostawach energii, w przypadku niewystraczającej ilości promieniowania słonecznego lub w nocy, czy jako rezerwuar energii na wypadek poważnej awarii, należy wziąć pod uwagę różne sposoby jej składowania. Z dotychczasowych badań i analiz wynika, że </a:t>
            </a:r>
            <a:r>
              <a:rPr lang="pl-PL" sz="1200" b="1" dirty="0"/>
              <a:t>w składowaniu krótkotrwałym najbardziej efektywne jest składowanie czystego wodoru, natomiast w przypadku składowania długoterminowego – metan i inne substancje ze związanym chemicznie wodorem.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E4EDD5FB-48AC-4DD4-A441-DEE590D62379}"/>
              </a:ext>
            </a:extLst>
          </p:cNvPr>
          <p:cNvPicPr/>
          <p:nvPr/>
        </p:nvPicPr>
        <p:blipFill>
          <a:blip r:embed="rId2"/>
          <a:srcRect l="6717" t="17696" r="6783" b="24970"/>
          <a:stretch>
            <a:fillRect/>
          </a:stretch>
        </p:blipFill>
        <p:spPr>
          <a:xfrm>
            <a:off x="6931244" y="1961528"/>
            <a:ext cx="5090662" cy="4772425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13" name="Circle: Hollow 5">
            <a:extLst>
              <a:ext uri="{FF2B5EF4-FFF2-40B4-BE49-F238E27FC236}">
                <a16:creationId xmlns:a16="http://schemas.microsoft.com/office/drawing/2014/main" id="{87CB8897-7B79-4BE0-8CA5-0D587291C0D1}"/>
              </a:ext>
            </a:extLst>
          </p:cNvPr>
          <p:cNvSpPr/>
          <p:nvPr/>
        </p:nvSpPr>
        <p:spPr>
          <a:xfrm>
            <a:off x="71061" y="5553295"/>
            <a:ext cx="1247998" cy="1247998"/>
          </a:xfrm>
          <a:prstGeom prst="donut">
            <a:avLst>
              <a:gd name="adj" fmla="val 2045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4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4DED899-0DEB-476A-B041-E923B9432B47}"/>
              </a:ext>
            </a:extLst>
          </p:cNvPr>
          <p:cNvSpPr txBox="1">
            <a:spLocks/>
          </p:cNvSpPr>
          <p:nvPr/>
        </p:nvSpPr>
        <p:spPr>
          <a:xfrm>
            <a:off x="957330" y="1026491"/>
            <a:ext cx="7677150" cy="935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Magazynowanie wodoru i dobór najbardziej praktycznych i ekonomicznych rozwiązań</a:t>
            </a:r>
            <a:endParaRPr lang="en-ID" sz="4000" dirty="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E282B178-681A-44DF-B699-1DD68F8AFA47}"/>
              </a:ext>
            </a:extLst>
          </p:cNvPr>
          <p:cNvSpPr txBox="1"/>
          <p:nvPr/>
        </p:nvSpPr>
        <p:spPr>
          <a:xfrm>
            <a:off x="1049479" y="2121506"/>
            <a:ext cx="5330056" cy="41319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1200" b="1" dirty="0"/>
              <a:t>Uzasadnienie ekonomiczne i funkcjonalne</a:t>
            </a:r>
          </a:p>
          <a:p>
            <a:endParaRPr lang="pl-PL" sz="1050" b="1" dirty="0"/>
          </a:p>
          <a:p>
            <a:r>
              <a:rPr lang="pl-PL" sz="1050" dirty="0"/>
              <a:t>Zgodnie z raportem </a:t>
            </a:r>
            <a:r>
              <a:rPr lang="pl-PL" sz="1050" dirty="0" err="1"/>
              <a:t>BloombergNEF</a:t>
            </a:r>
            <a:r>
              <a:rPr lang="pl-PL" sz="1050" dirty="0"/>
              <a:t> (BNEF) prognozy związane z rynkiem OZE oraz produkcji wodoru i amoniaku na rok 2022 są następujące:</a:t>
            </a:r>
          </a:p>
          <a:p>
            <a:r>
              <a:rPr lang="pl-PL" sz="1050" dirty="0"/>
              <a:t> </a:t>
            </a:r>
          </a:p>
          <a:p>
            <a:r>
              <a:rPr lang="pl-PL" sz="1050" b="1" dirty="0"/>
              <a:t>1. Sprzedaż elektrolizerów wzrośnie czterokrotnie, a Chiny będą największym odbiorcą</a:t>
            </a:r>
            <a:endParaRPr lang="pl-PL" sz="1050" dirty="0"/>
          </a:p>
          <a:p>
            <a:r>
              <a:rPr lang="pl-PL" sz="1050" dirty="0"/>
              <a:t>W 2021 r. producenci dostarczyli elektrolizery o łącznej mocy 458 MW, a BNEF szacuje czterokrotny wzrost tego rynku w 2022 r. (do 1,8–2,5 GW). Chiny będą odpowiadać za 62-66% całkowitego popytu. Wynikać ma to z realizacji założeń wynikających z krajowych celów dekarbonizacji.</a:t>
            </a:r>
          </a:p>
          <a:p>
            <a:endParaRPr lang="pl-PL" sz="1050" dirty="0"/>
          </a:p>
          <a:p>
            <a:r>
              <a:rPr lang="pl-PL" sz="1050" b="1" dirty="0"/>
              <a:t>2. W USA pojawi się wiele zgłoszeń nowych projektów wodorowych, ale ich realizacja będzie opóźniona</a:t>
            </a:r>
            <a:endParaRPr lang="pl-PL" sz="1050" dirty="0"/>
          </a:p>
          <a:p>
            <a:r>
              <a:rPr lang="pl-PL" sz="1050" dirty="0"/>
              <a:t>Oczekuje się, że Stany Zjednoczone będą drugim co do wielkości rynkiem elektrolizerów w tym roku, za Chinami. Amerykańscy deweloperzy pospieszą się z ogłoszeniem projektów w 2022 r. Ponieważ rząd przygotowuje wielomiliardową inwestycję w wodór w ramach ustawy o inwestycjach infrastrukturalnych i miejscach pracy. Jednak przy faktycznym rozłożeniu finansowania na następne pięć lat, projekty będą realizowane zgodnie z harmonogramem pojawiania się środków.</a:t>
            </a:r>
          </a:p>
          <a:p>
            <a:endParaRPr lang="pl-PL" sz="1050" dirty="0"/>
          </a:p>
          <a:p>
            <a:r>
              <a:rPr lang="pl-PL" sz="1050" b="1" dirty="0"/>
              <a:t>3. Nowe dotacje pobudzą boom na europejskim rynku wodoru</a:t>
            </a:r>
            <a:endParaRPr lang="pl-PL" sz="1050" dirty="0"/>
          </a:p>
          <a:p>
            <a:r>
              <a:rPr lang="pl-PL" sz="1050" dirty="0"/>
              <a:t>Europejscy deweloperzy czekali na wsparcie polityczne i regulacje, które umożliwiają racjonalne prowadzenie inwestycji. Zapowiedziane projekty ostatecznie rozpoczną się w 2022 r., wraz z uwolnieniem funduszy Unii Europejskiej i rozpoczęciem krajowych programów dotacji dla zielonej energetyki.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93BEE89E-D604-452A-A4EF-2CAAFB782AC0}"/>
              </a:ext>
            </a:extLst>
          </p:cNvPr>
          <p:cNvSpPr txBox="1"/>
          <p:nvPr/>
        </p:nvSpPr>
        <p:spPr>
          <a:xfrm>
            <a:off x="6604850" y="2933655"/>
            <a:ext cx="5195776" cy="36471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1050" b="1" dirty="0"/>
              <a:t>4. Fala firm wodorowych wejdzie na giełdę w 2022 r.</a:t>
            </a:r>
            <a:endParaRPr lang="pl-PL" sz="1050" dirty="0"/>
          </a:p>
          <a:p>
            <a:r>
              <a:rPr lang="pl-PL" sz="1050" dirty="0"/>
              <a:t>Korzystając ze zwiększonego zainteresowania inwestorów, co najmniej cztery spółki wodorowe zamierzają wejść na giełdę w 2022 roku. Należą do nich włoski producent urządzeń do elektrolizy Industrie De Nora </a:t>
            </a:r>
            <a:r>
              <a:rPr lang="pl-PL" sz="1050" dirty="0" err="1"/>
              <a:t>SpA</a:t>
            </a:r>
            <a:r>
              <a:rPr lang="pl-PL" sz="1050" dirty="0"/>
              <a:t> oraz producent paliw syntetycznych na bazie wodoru </a:t>
            </a:r>
            <a:r>
              <a:rPr lang="pl-PL" sz="1050" dirty="0" err="1"/>
              <a:t>eCombustible</a:t>
            </a:r>
            <a:r>
              <a:rPr lang="pl-PL" sz="1050" dirty="0"/>
              <a:t> Energy LLC, który po fuzji z firmą specjalnego przeznaczenia (SPAC) chce wejść na giełdę w USA.</a:t>
            </a:r>
          </a:p>
          <a:p>
            <a:endParaRPr lang="pl-PL" sz="1050" b="1" dirty="0"/>
          </a:p>
          <a:p>
            <a:r>
              <a:rPr lang="pl-PL" sz="1050" b="1" dirty="0"/>
              <a:t>5. Strategie wodorowe zostaną przyjęte przez 22 kraje w 2022 r.</a:t>
            </a:r>
            <a:endParaRPr lang="pl-PL" sz="1050" dirty="0"/>
          </a:p>
          <a:p>
            <a:r>
              <a:rPr lang="pl-PL" sz="1050" dirty="0"/>
              <a:t>Liczba krajów ze strategią wodorową podwoiła się w 2021 r. z 13 do 26. W tym roku mogą pojawić się kolejne 22. Pomimo ich zróżnicowania rynek wodoru może ulec drastycznym zmianom po ogłoszeniu nowych strategii przez USA, Brazylię, Indie i Chiny.</a:t>
            </a:r>
          </a:p>
          <a:p>
            <a:endParaRPr lang="pl-PL" sz="1050" dirty="0"/>
          </a:p>
          <a:p>
            <a:r>
              <a:rPr lang="pl-PL" sz="1050" b="1" dirty="0"/>
              <a:t>6. </a:t>
            </a:r>
            <a:r>
              <a:rPr lang="pl-PL" sz="1050" b="1" dirty="0" err="1"/>
              <a:t>Zeroemisyjność</a:t>
            </a:r>
            <a:r>
              <a:rPr lang="pl-PL" sz="1050" b="1" dirty="0"/>
              <a:t> będzie napędzać popyt na wodór bardziej niż ustalanie cen emisji dwutlenku węgla</a:t>
            </a:r>
            <a:endParaRPr lang="pl-PL" sz="1050" dirty="0"/>
          </a:p>
          <a:p>
            <a:r>
              <a:rPr lang="pl-PL" sz="1050" dirty="0"/>
              <a:t>Jak twierdzą eksperci zajmujący się branżą wodorową, ustalanie cen emisji dwutlenku węgla będzie kluczem do wzrostu popytu na czysty wodór. Choć jest to prawdą, w dłuższej perspektywie, krajowe i korporacyjne cele </a:t>
            </a:r>
            <a:r>
              <a:rPr lang="pl-PL" sz="1050" dirty="0" err="1"/>
              <a:t>zeroemisyjności</a:t>
            </a:r>
            <a:r>
              <a:rPr lang="pl-PL" sz="1050" dirty="0"/>
              <a:t> będą napędzać większy popyt na czysty wodór w 2022 r. niż opłaty emisyjne za CO</a:t>
            </a:r>
            <a:r>
              <a:rPr lang="pl-PL" sz="1050" baseline="-25000" dirty="0"/>
              <a:t>2</a:t>
            </a:r>
            <a:r>
              <a:rPr lang="pl-PL" sz="1050" dirty="0"/>
              <a:t>. Projekty dotyczące wodoru będą przygotowywane w taki sposób, aby wykazać zgodność z celami w zakresie redukcji emisji, ponieważ niskie ceny i bezpłatne limity ograniczą wpływ systemów ustalania cen uprawnień do emisji dwutlenku węgla.</a:t>
            </a:r>
          </a:p>
          <a:p>
            <a:endParaRPr lang="pl-PL" sz="1050" dirty="0"/>
          </a:p>
        </p:txBody>
      </p:sp>
    </p:spTree>
    <p:extLst>
      <p:ext uri="{BB962C8B-B14F-4D97-AF65-F5344CB8AC3E}">
        <p14:creationId xmlns:p14="http://schemas.microsoft.com/office/powerpoint/2010/main" val="102145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4DED899-0DEB-476A-B041-E923B9432B47}"/>
              </a:ext>
            </a:extLst>
          </p:cNvPr>
          <p:cNvSpPr txBox="1">
            <a:spLocks/>
          </p:cNvSpPr>
          <p:nvPr/>
        </p:nvSpPr>
        <p:spPr>
          <a:xfrm>
            <a:off x="957330" y="1026491"/>
            <a:ext cx="7677150" cy="935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Magazynowanie wodoru i dobór najbardziej praktycznych i ekonomicznych rozwiązań</a:t>
            </a:r>
            <a:endParaRPr lang="en-ID" sz="4000" dirty="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E282B178-681A-44DF-B699-1DD68F8AFA47}"/>
              </a:ext>
            </a:extLst>
          </p:cNvPr>
          <p:cNvSpPr txBox="1"/>
          <p:nvPr/>
        </p:nvSpPr>
        <p:spPr>
          <a:xfrm>
            <a:off x="1049478" y="1959923"/>
            <a:ext cx="7117977" cy="44550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1200" b="1" dirty="0"/>
              <a:t>Uzasadnienie ekonomiczne i funkcjonalne</a:t>
            </a:r>
          </a:p>
          <a:p>
            <a:endParaRPr lang="pl-PL" sz="1050" b="1" dirty="0"/>
          </a:p>
          <a:p>
            <a:r>
              <a:rPr lang="pl-PL" sz="1050" b="1" dirty="0"/>
              <a:t>7. Przemysł ciężki zdominuje popyt na czysty wodór</a:t>
            </a:r>
            <a:endParaRPr lang="pl-PL" sz="1050" dirty="0"/>
          </a:p>
          <a:p>
            <a:r>
              <a:rPr lang="pl-PL" sz="1050" dirty="0"/>
              <a:t>Przemysł ciężki prawdopodobnie będzie dominującym końcowym zastosowaniem wodoru, ponieważ świat dąży do </a:t>
            </a:r>
            <a:r>
              <a:rPr lang="pl-PL" sz="1050" dirty="0" err="1"/>
              <a:t>zeroemisyjności</a:t>
            </a:r>
            <a:r>
              <a:rPr lang="pl-PL" sz="1050" dirty="0"/>
              <a:t> do 2050 r. Pięć sektorów – huty stali, produkcja </a:t>
            </a:r>
            <a:r>
              <a:rPr lang="pl-PL" sz="1050" u="sng" dirty="0"/>
              <a:t>amoniaku</a:t>
            </a:r>
            <a:r>
              <a:rPr lang="pl-PL" sz="1050" dirty="0"/>
              <a:t>, </a:t>
            </a:r>
            <a:r>
              <a:rPr lang="pl-PL" sz="1050" u="sng" dirty="0"/>
              <a:t>metanolu</a:t>
            </a:r>
            <a:r>
              <a:rPr lang="pl-PL" sz="1050" dirty="0"/>
              <a:t>, przemysł chemiczny i rafinacji ropy naftowej – będzie zużywać więcej czystego wodoru w 2022 r. niż wszystkie 51 000 samochodów wodorowych na świecie łącznie.</a:t>
            </a:r>
            <a:br>
              <a:rPr lang="pl-PL" sz="1050" dirty="0"/>
            </a:br>
            <a:endParaRPr lang="pl-PL" sz="1050" dirty="0"/>
          </a:p>
          <a:p>
            <a:r>
              <a:rPr lang="pl-PL" sz="1050" b="1" dirty="0"/>
              <a:t>8. Pojawią się zapowiedzi dotyczące zielonego amoniaku</a:t>
            </a:r>
            <a:endParaRPr lang="pl-PL" sz="1050" dirty="0"/>
          </a:p>
          <a:p>
            <a:r>
              <a:rPr lang="pl-PL" sz="1050" dirty="0"/>
              <a:t>Amoniak będzie służył jako nośnik do transportu dużych ilości zielonej energii rozbudowanym systemem transportu na dowolnych dystansach na długo przed tym, jak rurociągi wodorowe staną się opłacalne. Łańcuch dostaw w transporcie amoniaku jest już ustalony i można go łatwo wykorzystać do eksportu wodoru. BNEF spodziewa się więcej liczby zgłoszeń projektów dotyczących produkcji zielonego amoniaku w 2022 r., ponieważ firmy wykorzystają względne zaawansowanie tej technologii.</a:t>
            </a:r>
          </a:p>
          <a:p>
            <a:endParaRPr lang="pl-PL" sz="1050" dirty="0"/>
          </a:p>
          <a:p>
            <a:r>
              <a:rPr lang="pl-PL" sz="1050" b="1" dirty="0"/>
              <a:t>9. Niebieski wodór utrzyma się na rynku dzięki dotacjom rządowym</a:t>
            </a:r>
            <a:endParaRPr lang="pl-PL" sz="1050" dirty="0"/>
          </a:p>
          <a:p>
            <a:r>
              <a:rPr lang="pl-PL" sz="1050" dirty="0"/>
              <a:t>Ponieważ cena elektrolizerów gwałtownie spada, „zielony” wodór z odnawialnych źródeł energii będzie tańszy w produkcji niż „niebieski” wodór (produkowany z gazu ziemnego z wychwytywaniem i składowaniem dwutlenku węgla). Szacuje się, że nastąpi to na całym świecie do 2030 r. Realizacja projektów związanych z niebieskim wodorem będzie wymagała w coraz większym stopniu dotacji, aby zachować rentowność.</a:t>
            </a:r>
          </a:p>
          <a:p>
            <a:endParaRPr lang="pl-PL" sz="1050" dirty="0"/>
          </a:p>
          <a:p>
            <a:r>
              <a:rPr lang="pl-PL" sz="1050" b="1" dirty="0"/>
              <a:t>10. Elektrolizery alkaliczne zwiększą swój udział w rynku w stosunku do innych technologii</a:t>
            </a:r>
            <a:endParaRPr lang="pl-PL" sz="1050" dirty="0"/>
          </a:p>
          <a:p>
            <a:r>
              <a:rPr lang="pl-PL" sz="1050" dirty="0"/>
              <a:t>Dwie najbardziej znane technologie wytwarzania zielonego wodoru to elektroliza alkaliczna i PEM (membrana elektrolitowo-polimerowa). BNEF spodziewa się, że produkty alkaliczne będą miały jeszcze większy udział w globalnym rynku elektrolizerów w 2022 r. niż w latach 2020–21, stanowiąc 75–78% dostaw. Wynika to z faktu, że elektroliza alkaliczna jest tańsza i lepiej nadaje się do dużych projektów, z których większość ma rozpocząć się w 2022 roku.</a:t>
            </a:r>
          </a:p>
          <a:p>
            <a:endParaRPr lang="pl-PL" sz="1050" b="1" dirty="0"/>
          </a:p>
        </p:txBody>
      </p:sp>
    </p:spTree>
    <p:extLst>
      <p:ext uri="{BB962C8B-B14F-4D97-AF65-F5344CB8AC3E}">
        <p14:creationId xmlns:p14="http://schemas.microsoft.com/office/powerpoint/2010/main" val="287118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8">
            <a:extLst>
              <a:ext uri="{FF2B5EF4-FFF2-40B4-BE49-F238E27FC236}">
                <a16:creationId xmlns:a16="http://schemas.microsoft.com/office/drawing/2014/main" id="{52389A1D-5B12-424B-AA2B-DE5DFC67AB8F}"/>
              </a:ext>
            </a:extLst>
          </p:cNvPr>
          <p:cNvSpPr/>
          <p:nvPr/>
        </p:nvSpPr>
        <p:spPr>
          <a:xfrm rot="5400000">
            <a:off x="8499775" y="3262607"/>
            <a:ext cx="3114368" cy="4076418"/>
          </a:xfrm>
          <a:custGeom>
            <a:avLst/>
            <a:gdLst>
              <a:gd name="connsiteX0" fmla="*/ 400861 w 4731658"/>
              <a:gd name="connsiteY0" fmla="*/ 0 h 6193300"/>
              <a:gd name="connsiteX1" fmla="*/ 3669530 w 4731658"/>
              <a:gd name="connsiteY1" fmla="*/ 0 h 6193300"/>
              <a:gd name="connsiteX2" fmla="*/ 3604272 w 4731658"/>
              <a:gd name="connsiteY2" fmla="*/ 23885 h 6193300"/>
              <a:gd name="connsiteX3" fmla="*/ 2408940 w 4731658"/>
              <a:gd name="connsiteY3" fmla="*/ 1827221 h 6193300"/>
              <a:gd name="connsiteX4" fmla="*/ 4366078 w 4731658"/>
              <a:gd name="connsiteY4" fmla="*/ 3784359 h 6193300"/>
              <a:gd name="connsiteX5" fmla="*/ 4566184 w 4731658"/>
              <a:gd name="connsiteY5" fmla="*/ 3774255 h 6193300"/>
              <a:gd name="connsiteX6" fmla="*/ 4731658 w 4731658"/>
              <a:gd name="connsiteY6" fmla="*/ 3749000 h 6193300"/>
              <a:gd name="connsiteX7" fmla="*/ 4731658 w 4731658"/>
              <a:gd name="connsiteY7" fmla="*/ 6176905 h 6193300"/>
              <a:gd name="connsiteX8" fmla="*/ 4590757 w 4731658"/>
              <a:gd name="connsiteY8" fmla="*/ 6187619 h 6193300"/>
              <a:gd name="connsiteX9" fmla="*/ 4366079 w 4731658"/>
              <a:gd name="connsiteY9" fmla="*/ 6193300 h 6193300"/>
              <a:gd name="connsiteX10" fmla="*/ 0 w 4731658"/>
              <a:gd name="connsiteY10" fmla="*/ 1827221 h 6193300"/>
              <a:gd name="connsiteX11" fmla="*/ 343109 w 4731658"/>
              <a:gd name="connsiteY11" fmla="*/ 127746 h 619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31658" h="6193300">
                <a:moveTo>
                  <a:pt x="400861" y="0"/>
                </a:moveTo>
                <a:lnTo>
                  <a:pt x="3669530" y="0"/>
                </a:lnTo>
                <a:lnTo>
                  <a:pt x="3604272" y="23885"/>
                </a:lnTo>
                <a:cubicBezTo>
                  <a:pt x="2901826" y="320995"/>
                  <a:pt x="2408940" y="1016548"/>
                  <a:pt x="2408940" y="1827221"/>
                </a:cubicBezTo>
                <a:cubicBezTo>
                  <a:pt x="2408940" y="2908118"/>
                  <a:pt x="3285181" y="3784359"/>
                  <a:pt x="4366078" y="3784359"/>
                </a:cubicBezTo>
                <a:cubicBezTo>
                  <a:pt x="4433634" y="3784359"/>
                  <a:pt x="4500391" y="3780936"/>
                  <a:pt x="4566184" y="3774255"/>
                </a:cubicBezTo>
                <a:lnTo>
                  <a:pt x="4731658" y="3749000"/>
                </a:lnTo>
                <a:lnTo>
                  <a:pt x="4731658" y="6176905"/>
                </a:lnTo>
                <a:lnTo>
                  <a:pt x="4590757" y="6187619"/>
                </a:lnTo>
                <a:cubicBezTo>
                  <a:pt x="4516341" y="6191391"/>
                  <a:pt x="4441433" y="6193300"/>
                  <a:pt x="4366079" y="6193300"/>
                </a:cubicBezTo>
                <a:cubicBezTo>
                  <a:pt x="1954760" y="6193300"/>
                  <a:pt x="0" y="4238540"/>
                  <a:pt x="0" y="1827221"/>
                </a:cubicBezTo>
                <a:cubicBezTo>
                  <a:pt x="0" y="1224391"/>
                  <a:pt x="122173" y="650097"/>
                  <a:pt x="343109" y="12774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08C2913C-C26F-4B38-8AAD-1D1478E81D85}"/>
              </a:ext>
            </a:extLst>
          </p:cNvPr>
          <p:cNvSpPr txBox="1"/>
          <p:nvPr/>
        </p:nvSpPr>
        <p:spPr>
          <a:xfrm>
            <a:off x="792314" y="1093133"/>
            <a:ext cx="7403421" cy="50783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1200" dirty="0"/>
              <a:t>W 2020 roku Zgorzelecki Klaster Rozwoju Odnawialnych Źródeł Energii (ZKlaster), we współpracy z Zakładem Elektrowni i Gospodarki Elektroenergetycznej Politechniki Warszawskiej oraz Krajową Izbą Klastrów Energii, przygotował  koncepcję zastąpienia generacji elektrowni Turów energią ze źródeł odnawialnych. </a:t>
            </a:r>
            <a:r>
              <a:rPr lang="pl-PL" sz="1200" b="1" dirty="0"/>
              <a:t>Wnioski z przeprowadzonej analizy bezwzględnie potwierdzają możliwość zastąpienia jednego z największych kombinatów opartych na węglu brunatnym, energią z OZE.</a:t>
            </a:r>
            <a:r>
              <a:rPr lang="pl-PL" sz="1200" dirty="0"/>
              <a:t> Uzupełnieniem farm fotowoltaicznych i elektrowni wiatrowych, o łącznej mocy ponad 3000 MW, będzie ogromna elektrownia szczytowo-pompowa, która powstanie po rekultywacji wyrobiska kopalni i będzie pełnić rolę magazynu energii.</a:t>
            </a:r>
          </a:p>
          <a:p>
            <a:endParaRPr lang="pl-PL" sz="1200" dirty="0"/>
          </a:p>
          <a:p>
            <a:r>
              <a:rPr lang="pl-PL" sz="1200" b="1" dirty="0"/>
              <a:t>Aktualnie, ZKlaster rozbudował analizę zastąpienia kombinatu Turów, dodając aneks wodorowy, przygotowany przez ekspertów Politechniki Łódzkiej. </a:t>
            </a:r>
            <a:br>
              <a:rPr lang="pl-PL" sz="1200" b="1" dirty="0"/>
            </a:br>
            <a:endParaRPr lang="pl-PL" sz="1200" dirty="0"/>
          </a:p>
          <a:p>
            <a:r>
              <a:rPr lang="pl-PL" sz="1200" dirty="0"/>
              <a:t>Spółki z Grupy ZKlaster odgrywają wiodącą rolę, jeżeli chodzi o gospodarkę wodorową na Dolnym Śląsku. W zeszłym roku, podczas Forum Ekonomicznego odbywającego się w Karpaczu, premier Mateusz Morawiecki oraz przedstawiciele ministerstwa klimatu i środowiska zainicjowali powstanie Dolnośląskiej Doliny Wodorowej. Jednym z sygnatariuszy listu intencyjnego była Agnieszka Spirydowicz, prezes Zgorzeleckiego Klastra Rozwoju Odnawialnych Źródeł Energii i Efektywności Energetycznej. </a:t>
            </a:r>
          </a:p>
          <a:p>
            <a:endParaRPr lang="pl-PL" sz="1200" dirty="0"/>
          </a:p>
          <a:p>
            <a:r>
              <a:rPr lang="pl-PL" sz="1200" dirty="0"/>
              <a:t>Podkreślić należy, że opracowanie autorstwa ekspertów z Politechniki Warszawskiej z 2020 roku miało charakter otwarty, a technologie wodorowe dały nowe możliwości dla jeszcze bardziej efektywnej gospodarki energetycznej w regionie Turowa. Magazyny energii i moc skupiona w wodorze, są znakomitą alternatywą w procesie transformacji, a co za tym idzie, wygaszania kombinatu PGE.</a:t>
            </a:r>
          </a:p>
          <a:p>
            <a:r>
              <a:rPr lang="pl-PL" sz="1200" dirty="0"/>
              <a:t>Istotny potencjał dla gospodarki wodorowej w powiecie zgorzeleckim, to przede wszystkim zasługa dużej generacji zielonej energii. </a:t>
            </a:r>
          </a:p>
          <a:p>
            <a:r>
              <a:rPr lang="pl-PL" sz="1200" dirty="0"/>
              <a:t>W regionie Turowa, dzięki działaniu klastra zgorzeleckiego, powstało już około 100 MW OZE, a kolejnych kilkaset zaczyna się budować. Stworzone zostało kreatywne środowisko, które wychodzi naprzeciw najważniejszym wyzwaniom energetycznym. Dodatkowo, współpraca transgraniczna ekspertów polskich, niemieckich i czeskich może pozwolić na utworzenie wyjątkowego na skalę Europy regionu technologii wodorowych.</a:t>
            </a:r>
          </a:p>
        </p:txBody>
      </p:sp>
    </p:spTree>
    <p:extLst>
      <p:ext uri="{BB962C8B-B14F-4D97-AF65-F5344CB8AC3E}">
        <p14:creationId xmlns:p14="http://schemas.microsoft.com/office/powerpoint/2010/main" val="383316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4DED899-0DEB-476A-B041-E923B9432B47}"/>
              </a:ext>
            </a:extLst>
          </p:cNvPr>
          <p:cNvSpPr txBox="1">
            <a:spLocks/>
          </p:cNvSpPr>
          <p:nvPr/>
        </p:nvSpPr>
        <p:spPr>
          <a:xfrm>
            <a:off x="957330" y="1026491"/>
            <a:ext cx="7677150" cy="935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Podsumowanie</a:t>
            </a:r>
            <a:endParaRPr lang="pl-PL" dirty="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E282B178-681A-44DF-B699-1DD68F8AFA47}"/>
              </a:ext>
            </a:extLst>
          </p:cNvPr>
          <p:cNvSpPr txBox="1"/>
          <p:nvPr/>
        </p:nvSpPr>
        <p:spPr>
          <a:xfrm>
            <a:off x="1049478" y="2281544"/>
            <a:ext cx="7508596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1600" dirty="0"/>
              <a:t>W krótkotrwałym magazynowaniu energii (24 h na każdą dużą farmę fotowoltaiczną) należy przewidzieć zbiornik na ciekły wodór razem z turbiną do wytwarzania prądu działającą na to paliwo. W przypadku składowania długoterminowego w hierarchii rozwiązań opartych na wodorze należy rozpatrywać produkcję i przechowywanie SNG, metanolu i amoniaku.</a:t>
            </a:r>
          </a:p>
          <a:p>
            <a:r>
              <a:rPr lang="pl-PL" sz="1600" dirty="0"/>
              <a:t>Należy uwzględnić również, że amoniak bezwodny (CAS 7664-41-7) posiada ograniczenia w magazynowaniu (zakłady zwiększonego ryzyka – 50 t, zakłady dużego ryzyka – 2 ton), natomiast metanol (67-56-1) odpowiednio 500 i 5 000 t.</a:t>
            </a:r>
          </a:p>
        </p:txBody>
      </p:sp>
    </p:spTree>
    <p:extLst>
      <p:ext uri="{BB962C8B-B14F-4D97-AF65-F5344CB8AC3E}">
        <p14:creationId xmlns:p14="http://schemas.microsoft.com/office/powerpoint/2010/main" val="389773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4DED899-0DEB-476A-B041-E923B9432B47}"/>
              </a:ext>
            </a:extLst>
          </p:cNvPr>
          <p:cNvSpPr txBox="1">
            <a:spLocks/>
          </p:cNvSpPr>
          <p:nvPr/>
        </p:nvSpPr>
        <p:spPr>
          <a:xfrm>
            <a:off x="974263" y="713224"/>
            <a:ext cx="7677150" cy="935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/>
              <a:t>Bibliografia</a:t>
            </a:r>
            <a:endParaRPr lang="pl-PL" sz="2800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0A90D45A-2100-4688-9CCD-4154ED262DE9}"/>
              </a:ext>
            </a:extLst>
          </p:cNvPr>
          <p:cNvSpPr txBox="1"/>
          <p:nvPr/>
        </p:nvSpPr>
        <p:spPr>
          <a:xfrm>
            <a:off x="974263" y="1836330"/>
            <a:ext cx="10582540" cy="44550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pl-PL" sz="1050" u="sng" dirty="0"/>
              <a:t>Ekspertyza, styczeń 2019r - Popczyk Jan, Bodzek Krzysztof -“ENERGETYKA XXI w. NA DOLNYM ŚLĄSKU. ALTERNATYWA WOBEC ROZBUDOWY ODKRYWKI WĘGLA BRUNATNEGO I BLOKU 450 MW W </a:t>
            </a:r>
            <a:r>
              <a:rPr lang="pl-PL" sz="1050" u="sng" dirty="0" err="1"/>
              <a:t>TUROWIE”Raport</a:t>
            </a:r>
            <a:r>
              <a:rPr lang="pl-PL" sz="1050" u="sng" dirty="0"/>
              <a:t> powstały w związku z Zarządzeniem Ministra Klimatu z dn. 2.04.2020, poz. 2. - GRUPA EKSPERCKA ‘SPRAWIEDLIWA TRANSFORMACJA’ - “PROPOZYCJE 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050" u="sng" dirty="0"/>
              <a:t>REKOMENDACJI DLA OBSZARU SPRAWIEDLIWA TRANSFORMACJA”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050" u="sng" dirty="0"/>
              <a:t>Paska J.: Rozproszone źródła energii. Oficyna Wydawnicza Politechniki Warszawskiej, Warszawa 2017.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050" u="sng" dirty="0"/>
              <a:t>Paska J.: Wytwarzanie energii elektrycznej. Oficyna Wydawnicza Politechniki Warszawskiej, Warszawa 2018.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050" u="sng" dirty="0"/>
              <a:t>Kaliński Jakub, Paska Józef, Pawlak Karol [i in.] : Investment </a:t>
            </a:r>
            <a:r>
              <a:rPr lang="pl-PL" sz="1050" u="sng" dirty="0" err="1"/>
              <a:t>risk</a:t>
            </a:r>
            <a:r>
              <a:rPr lang="pl-PL" sz="1050" u="sng" dirty="0"/>
              <a:t> in the </a:t>
            </a:r>
            <a:r>
              <a:rPr lang="pl-PL" sz="1050" u="sng" dirty="0" err="1"/>
              <a:t>energy</a:t>
            </a:r>
            <a:r>
              <a:rPr lang="pl-PL" sz="1050" u="sng" dirty="0"/>
              <a:t> </a:t>
            </a:r>
            <a:r>
              <a:rPr lang="pl-PL" sz="1050" u="sng" dirty="0" err="1"/>
              <a:t>sector</a:t>
            </a:r>
            <a:r>
              <a:rPr lang="pl-PL" sz="1050" u="sng" dirty="0"/>
              <a:t> on the </a:t>
            </a:r>
            <a:r>
              <a:rPr lang="pl-PL" sz="1050" u="sng" dirty="0" err="1"/>
              <a:t>example</a:t>
            </a:r>
            <a:r>
              <a:rPr lang="pl-PL" sz="1050" u="sng" dirty="0"/>
              <a:t> of a </a:t>
            </a:r>
            <a:r>
              <a:rPr lang="pl-PL" sz="1050" u="sng" dirty="0" err="1"/>
              <a:t>biogas</a:t>
            </a:r>
            <a:r>
              <a:rPr lang="pl-PL" sz="1050" u="sng" dirty="0"/>
              <a:t> </a:t>
            </a:r>
            <a:r>
              <a:rPr lang="pl-PL" sz="1050" u="sng" dirty="0" err="1"/>
              <a:t>power</a:t>
            </a:r>
            <a:r>
              <a:rPr lang="pl-PL" sz="1050" u="sng" dirty="0"/>
              <a:t> plant, w: Polityka Energetyczna / Energy Policy </a:t>
            </a:r>
            <a:r>
              <a:rPr lang="pl-PL" sz="1050" u="sng" dirty="0" err="1"/>
              <a:t>Journal</a:t>
            </a:r>
            <a:r>
              <a:rPr lang="pl-PL" sz="1050" u="sng" dirty="0"/>
              <a:t>, vol. Tom 21, Nr 4, 2018, ss. 125-140, DOI:10.24425/124504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050" u="sng" dirty="0"/>
              <a:t>Paska Józef, Pawlak Karol, </a:t>
            </a:r>
            <a:r>
              <a:rPr lang="pl-PL" sz="1050" u="sng" dirty="0" err="1"/>
              <a:t>Ronkiewicz</a:t>
            </a:r>
            <a:r>
              <a:rPr lang="pl-PL" sz="1050" u="sng" dirty="0"/>
              <a:t> Pola [i in.] : </a:t>
            </a:r>
            <a:r>
              <a:rPr lang="pl-PL" sz="1050" u="sng" dirty="0" err="1"/>
              <a:t>Polish</a:t>
            </a:r>
            <a:r>
              <a:rPr lang="pl-PL" sz="1050" u="sng" dirty="0"/>
              <a:t> </a:t>
            </a:r>
            <a:r>
              <a:rPr lang="pl-PL" sz="1050" u="sng" dirty="0" err="1"/>
              <a:t>hydropower</a:t>
            </a:r>
            <a:r>
              <a:rPr lang="pl-PL" sz="1050" u="sng" dirty="0"/>
              <a:t> </a:t>
            </a:r>
            <a:r>
              <a:rPr lang="pl-PL" sz="1050" u="sng" dirty="0" err="1"/>
              <a:t>resources</a:t>
            </a:r>
            <a:r>
              <a:rPr lang="pl-PL" sz="1050" u="sng" dirty="0"/>
              <a:t> and </a:t>
            </a:r>
            <a:r>
              <a:rPr lang="pl-PL" sz="1050" u="sng" dirty="0" err="1"/>
              <a:t>example</a:t>
            </a:r>
            <a:r>
              <a:rPr lang="pl-PL" sz="1050" u="sng" dirty="0"/>
              <a:t> of </a:t>
            </a:r>
            <a:r>
              <a:rPr lang="pl-PL" sz="1050" u="sng" dirty="0" err="1"/>
              <a:t>their</a:t>
            </a:r>
            <a:r>
              <a:rPr lang="pl-PL" sz="1050" u="sng" dirty="0"/>
              <a:t> </a:t>
            </a:r>
            <a:r>
              <a:rPr lang="pl-PL" sz="1050" u="sng" dirty="0" err="1"/>
              <a:t>utilization</a:t>
            </a:r>
            <a:r>
              <a:rPr lang="pl-PL" sz="1050" u="sng" dirty="0"/>
              <a:t>, w: Przegląd Elektrotechniczny, nr 1, 2020, ss. 1-5, DOI:10.15199/48.2020.01.01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050" u="sng" dirty="0"/>
              <a:t>http://stat.gov.pl [dostęp 28.07.2020]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050" u="sng" dirty="0"/>
              <a:t>http://www.ure.gov.pl [dostęp 28.07.2020]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050" u="sng" dirty="0"/>
              <a:t>https://www.pse.pl/ [dostęp 28.07.2020]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050" u="sng" dirty="0"/>
              <a:t>https://www.gramwzielone.pl/trendy/103143/koszty-energii-z-wiatru-i-fotowoltaiki-znowu-spadly-jak-bardzo [dostęp 28.07.2020]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050" u="sng" dirty="0"/>
              <a:t>https://biznesalert.pl/sawicki-czego-uczy-czarny-poniedzialek-energetyki/ [dostęp 28.07.2020]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050" u="sng" dirty="0"/>
              <a:t>https://www.wnp.pl/energetyka/niemcy-buduja-elektrownie-szczytowo-pompowe-u-nas-temat-ucichl,409086.html [dostęp 28.07.2020]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050" u="sng" dirty="0"/>
              <a:t>https://www.google.pl/maps [dostęp 28.07.2020]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050" u="sng" dirty="0"/>
              <a:t>https://forum-energii.eu/pl/analizy/europejski-trojkat-weglabrunatnego?utm_source=twitter&amp;utm_medium=post_25062020&amp;utm_campaign=lignite [dostęp 28.07.2020]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050" u="sng" dirty="0"/>
              <a:t>https://www.eurobserv-er.org/ [dostęp 28.07.2020]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050" u="sng" dirty="0"/>
              <a:t>https://magazynbiomasa.pl/ireneusz-zyska-o-oze-co-pelnomocnik-sadzi-o-odnawialnych-zrodlach/ [dostęp 28.07.2020]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050" u="sng" dirty="0"/>
              <a:t>https://cleanerenergy.pl/2020/03/04/ireneusz-zyska-mowi-o-rozwoju-oze-i-inwestycjach-w-zrodla-odnawialne/ [dostęp 28.07.2020]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050" u="sng" dirty="0"/>
              <a:t>https://www.hydroreview.com/2010/10/01/study-hydropower-potential-could-create-14-million-jobs/#gref [dostęp 28.07.2020]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050" u="sng" dirty="0"/>
              <a:t>http://eko.org.pl/index_news.php?dzial=2&amp;kat=20&amp;art=2387 [dostęp 28.07.2020]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050" u="sng" dirty="0"/>
              <a:t>https://www.nrel.gov/docs/fy19osti/72399.pdf [dostęp 19.08.2020]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050" u="sng" dirty="0"/>
              <a:t>https://www.windpowermonthly.com/article/1682020/big-turbines-push-down-o-m-costs [dostęp 19.08.2020]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050" u="sng" dirty="0"/>
              <a:t>https://www.eia.gov/analysis/studies/powerplants/capitalcost/pdf/capital_cost_AEO2020.pdf?fbclid=IwAR0hpgN0bKIX_E3sWs8HfGg8WlOYOHORHvVjBHygJXDlmPs5NmQMlvdaZZ0 [dostęp 19.08.2020]</a:t>
            </a:r>
          </a:p>
          <a:p>
            <a:pPr marL="228600" indent="-228600">
              <a:buFont typeface="+mj-lt"/>
              <a:buAutoNum type="arabicPeriod"/>
            </a:pPr>
            <a:endParaRPr lang="pl-PL" sz="1050" u="sng" dirty="0"/>
          </a:p>
        </p:txBody>
      </p:sp>
    </p:spTree>
    <p:extLst>
      <p:ext uri="{BB962C8B-B14F-4D97-AF65-F5344CB8AC3E}">
        <p14:creationId xmlns:p14="http://schemas.microsoft.com/office/powerpoint/2010/main" val="309860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4DED899-0DEB-476A-B041-E923B9432B47}"/>
              </a:ext>
            </a:extLst>
          </p:cNvPr>
          <p:cNvSpPr txBox="1">
            <a:spLocks/>
          </p:cNvSpPr>
          <p:nvPr/>
        </p:nvSpPr>
        <p:spPr>
          <a:xfrm>
            <a:off x="974263" y="713224"/>
            <a:ext cx="7677150" cy="935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/>
              <a:t>Bibliografia</a:t>
            </a:r>
            <a:endParaRPr lang="pl-PL" sz="2800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0A90D45A-2100-4688-9CCD-4154ED262DE9}"/>
              </a:ext>
            </a:extLst>
          </p:cNvPr>
          <p:cNvSpPr txBox="1"/>
          <p:nvPr/>
        </p:nvSpPr>
        <p:spPr>
          <a:xfrm>
            <a:off x="974263" y="1777028"/>
            <a:ext cx="10582540" cy="49398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28600" indent="-228600">
              <a:buFont typeface="+mj-lt"/>
              <a:buAutoNum type="arabicPeriod" startAt="23"/>
            </a:pPr>
            <a:r>
              <a:rPr lang="pl-PL" sz="1050" u="sng" dirty="0"/>
              <a:t>http://www.instalacjebudowlane.pl/5173-33-68-biomasa--cena-wartosc-opalowa-rodzaje.html [dostęp 19.08.2020]</a:t>
            </a:r>
          </a:p>
          <a:p>
            <a:pPr marL="228600" indent="-228600">
              <a:buFont typeface="+mj-lt"/>
              <a:buAutoNum type="arabicPeriod" startAt="23"/>
            </a:pPr>
            <a:r>
              <a:rPr lang="pl-PL" sz="1050" u="sng" dirty="0"/>
              <a:t>https://kwbbelchatow.pgegiek.pl/Oferta/Sprzedaz-wegla [dostęp 19.08.2020]</a:t>
            </a:r>
          </a:p>
          <a:p>
            <a:pPr marL="228600" indent="-228600">
              <a:buFont typeface="+mj-lt"/>
              <a:buAutoNum type="arabicPeriod" startAt="23"/>
            </a:pPr>
            <a:r>
              <a:rPr lang="pl-PL" sz="1050" u="sng" dirty="0"/>
              <a:t>https://handel-emisjami-co2.cire.pl/ [dostęp 19.08.2020]</a:t>
            </a:r>
          </a:p>
          <a:p>
            <a:pPr marL="228600" indent="-228600">
              <a:buFont typeface="+mj-lt"/>
              <a:buAutoNum type="arabicPeriod" startAt="23"/>
            </a:pPr>
            <a:r>
              <a:rPr lang="pl-PL" sz="1050" u="sng" dirty="0"/>
              <a:t>https://wysokienapiecie.pl/28871-elektrownia-turow-bedzie-pracowac-ale-w-coraz-trudniejszym-otoczeniu/ [dostęp 19.08.2020]</a:t>
            </a:r>
          </a:p>
          <a:p>
            <a:pPr marL="228600" indent="-228600">
              <a:buFont typeface="+mj-lt"/>
              <a:buAutoNum type="arabicPeriod" startAt="23"/>
            </a:pPr>
            <a:r>
              <a:rPr lang="pl-PL" sz="1050" u="sng" dirty="0"/>
              <a:t>http://www.giwk.pl/files/159/172/149/2_rozdzial.pdf?fbclid=IwAR0EAVZ-G4mXcXpC5Da882gofp9TtwWC8vjGh4ph8NUJQfPZH0v6cCGBKtw [dostęp 19.08.2020]</a:t>
            </a:r>
          </a:p>
          <a:p>
            <a:pPr marL="228600" indent="-228600">
              <a:buFont typeface="+mj-lt"/>
              <a:buAutoNum type="arabicPeriod" startAt="23"/>
            </a:pPr>
            <a:r>
              <a:rPr lang="pl-PL" sz="1050" u="sng" dirty="0"/>
              <a:t>https://media.rff.org/documents/RFF20Rpt20Decommissioning20Power20Plants.pdf?fbclid=IwAR2f6Hy2-k7iFglLehpYa5jcwhzVz65coWdYFi5vXioddjQOdNAOP21jQ5Q [dostęp 19.08.2020]</a:t>
            </a:r>
          </a:p>
          <a:p>
            <a:pPr marL="228600" indent="-228600">
              <a:buFont typeface="+mj-lt"/>
              <a:buAutoNum type="arabicPeriod" startAt="23"/>
            </a:pPr>
            <a:r>
              <a:rPr lang="pl-PL" sz="1050" u="sng" dirty="0"/>
              <a:t>https://pgegiek.pl/Nasze-oddzialy/Kopalnia-Wegla-Brunatnego-Turow [dostęp 19.08.2020]</a:t>
            </a:r>
          </a:p>
          <a:p>
            <a:pPr marL="228600" indent="-228600">
              <a:buFont typeface="+mj-lt"/>
              <a:buAutoNum type="arabicPeriod" startAt="23"/>
            </a:pPr>
            <a:r>
              <a:rPr lang="pl-PL" sz="1050" u="sng" dirty="0"/>
              <a:t>http://www.atrakcjetechniki.karr.pl/pl/strony/1045.html [dostęp 19.08.2020]</a:t>
            </a:r>
          </a:p>
          <a:p>
            <a:pPr marL="228600" indent="-228600">
              <a:buFont typeface="+mj-lt"/>
              <a:buAutoNum type="arabicPeriod" startAt="23"/>
            </a:pPr>
            <a:r>
              <a:rPr lang="pl-PL" sz="1050" u="sng" dirty="0"/>
              <a:t>https://www.energetyka24.com/kopalnia-wegla-brunatnego-turow-bedzie-mogla-kontynuowac-wydobycie [dostęp 19.08.2020]</a:t>
            </a:r>
          </a:p>
          <a:p>
            <a:pPr marL="228600" indent="-228600">
              <a:buFont typeface="+mj-lt"/>
              <a:buAutoNum type="arabicPeriod" startAt="23"/>
            </a:pPr>
            <a:r>
              <a:rPr lang="pl-PL" sz="1050" u="sng" dirty="0"/>
              <a:t>https://biznesalert.pl/koncesja-przedluzenie-turow-pge-wegiel-brunatny-energetyka/ [dostęp 19.08.2020]</a:t>
            </a:r>
          </a:p>
          <a:p>
            <a:pPr marL="228600" indent="-228600">
              <a:buFont typeface="+mj-lt"/>
              <a:buAutoNum type="arabicPeriod" startAt="23"/>
            </a:pPr>
            <a:r>
              <a:rPr lang="pl-PL" sz="1050" u="sng" dirty="0"/>
              <a:t>http://geoportal.pgi.gov.pl/css/powiaty/2018/wplyw_odkrywkowej_eksploatacji.pdf [dostęp 19.08.2020]</a:t>
            </a:r>
          </a:p>
          <a:p>
            <a:pPr marL="228600" indent="-228600">
              <a:buFont typeface="+mj-lt"/>
              <a:buAutoNum type="arabicPeriod" startAt="23"/>
            </a:pPr>
            <a:r>
              <a:rPr lang="pl-PL" sz="1050" u="sng" dirty="0"/>
              <a:t>https://pl.wikipedia.org/wiki/Elektrownia_Tur%C3%B3w [dostęp 19.08.2020]</a:t>
            </a:r>
          </a:p>
          <a:p>
            <a:pPr marL="228600" indent="-228600">
              <a:buFont typeface="+mj-lt"/>
              <a:buAutoNum type="arabicPeriod" startAt="23"/>
            </a:pPr>
            <a:r>
              <a:rPr lang="pl-PL" sz="1050" u="sng" dirty="0"/>
              <a:t>http://eko.org.pl/imgturysta/files/2020/Turow_ekspertyza%20Popczyk_Bodzek_0119.pdf [dostęp 19.08.2020]</a:t>
            </a:r>
          </a:p>
          <a:p>
            <a:pPr marL="228600" indent="-228600">
              <a:buFont typeface="+mj-lt"/>
              <a:buAutoNum type="arabicPeriod" startAt="23"/>
            </a:pPr>
            <a:r>
              <a:rPr lang="pl-PL" sz="1050" u="sng" dirty="0"/>
              <a:t>https://pgegiek.pl/aktualnosci/nowy-blok-w-elektrowni-turow-gotowy-w-89-proc [dostęp 19.08.2020]</a:t>
            </a:r>
          </a:p>
          <a:p>
            <a:pPr marL="228600" indent="-228600">
              <a:buFont typeface="+mj-lt"/>
              <a:buAutoNum type="arabicPeriod" startAt="23"/>
            </a:pPr>
            <a:r>
              <a:rPr lang="pl-PL" sz="1050" u="sng" dirty="0"/>
              <a:t>http://inwestycjeenergetyczne.itc.pw.edu.pl/inwestycja/elektrownia-turow-blok-11/ [dostęp 19.08.2020]</a:t>
            </a:r>
          </a:p>
          <a:p>
            <a:pPr marL="228600" indent="-228600">
              <a:buFont typeface="+mj-lt"/>
              <a:buAutoNum type="arabicPeriod" startAt="23"/>
            </a:pPr>
            <a:r>
              <a:rPr lang="pl-PL" sz="1050" u="sng" dirty="0"/>
              <a:t>https://biznesalert.pl/odkrywka-kopalnia-turow-przedluzenie-koncesji-krytyka-ekologia-energetyka-srodowisko/ [dostęp 19.08.2020]</a:t>
            </a:r>
          </a:p>
          <a:p>
            <a:pPr marL="228600" indent="-228600">
              <a:buFont typeface="+mj-lt"/>
              <a:buAutoNum type="arabicPeriod" startAt="23"/>
            </a:pPr>
            <a:r>
              <a:rPr lang="pl-PL" sz="1050" u="sng" dirty="0"/>
              <a:t>http://ppte2050.pl/platforma/ostdod/files/K_Bodzek_Energetyka_XXIw.pdf [dostęp 19.08.2020]</a:t>
            </a:r>
          </a:p>
          <a:p>
            <a:pPr marL="228600" indent="-228600">
              <a:buFont typeface="+mj-lt"/>
              <a:buAutoNum type="arabicPeriod" startAt="23"/>
            </a:pPr>
            <a:r>
              <a:rPr lang="pl-PL" sz="1050" u="sng" dirty="0"/>
              <a:t>https://www.osti.gov/servlets/purl/1515066 [dostęp 19.08.2020]</a:t>
            </a:r>
          </a:p>
          <a:p>
            <a:pPr marL="228600" indent="-228600">
              <a:buFont typeface="+mj-lt"/>
              <a:buAutoNum type="arabicPeriod" startAt="23"/>
            </a:pPr>
            <a:r>
              <a:rPr lang="pl-PL" sz="1050" u="sng" dirty="0"/>
              <a:t>https://www.gramwzielone.pl/energia-wiatrowa/33253/najwieksze-na-swiecie-wiatraki-stana-u-wybrzezy-belgii [dostęp 21.09.2020]</a:t>
            </a:r>
          </a:p>
          <a:p>
            <a:pPr marL="228600" indent="-228600">
              <a:buFont typeface="+mj-lt"/>
              <a:buAutoNum type="arabicPeriod" startAt="23"/>
            </a:pPr>
            <a:r>
              <a:rPr lang="pl-PL" sz="1050" u="sng" dirty="0"/>
              <a:t>https://magazynbiomasa.pl/50-mln-euro-pozyczki-na-elektrownie-wykorzystujacej-biomase-w-hiszpanii/ [dostęp 21.09.2020]</a:t>
            </a:r>
          </a:p>
          <a:p>
            <a:pPr marL="228600" indent="-228600">
              <a:buFont typeface="+mj-lt"/>
              <a:buAutoNum type="arabicPeriod" startAt="23"/>
            </a:pPr>
            <a:r>
              <a:rPr lang="pl-PL" sz="1050" u="sng" dirty="0"/>
              <a:t>http://www.instalacjebudowlane.pl/3535-33-68-elektrownie-wiatrowe--pytania-i-odpowiedzi.html [dostęp 21.09.2020]</a:t>
            </a:r>
            <a:r>
              <a:rPr lang="pl-PL" sz="1050" u="sng" dirty="0">
                <a:hlinkClick r:id="rId2"/>
              </a:rPr>
              <a:t> https://pie.net.pl/wp-content/uploads/2020/06/PIE-WP7.pdf</a:t>
            </a:r>
            <a:endParaRPr lang="pl-PL" sz="1050" u="sng" dirty="0"/>
          </a:p>
          <a:p>
            <a:pPr marL="228600" indent="-228600">
              <a:buFont typeface="+mj-lt"/>
              <a:buAutoNum type="arabicPeriod" startAt="23"/>
            </a:pPr>
            <a:r>
              <a:rPr lang="pl-PL" sz="1050" u="sng" dirty="0"/>
              <a:t>https://www.mdpi.com/1996-1073/14/5/1392/htm</a:t>
            </a:r>
          </a:p>
          <a:p>
            <a:pPr marL="228600" indent="-228600">
              <a:buFont typeface="+mj-lt"/>
              <a:buAutoNum type="arabicPeriod" startAt="23"/>
            </a:pPr>
            <a:r>
              <a:rPr lang="pl-PL" sz="1050" u="sng" dirty="0"/>
              <a:t>Zastosowanie wodorków w magazynowaniu i sprężaniu wodoru: osiągnięcia, perspektywy i perspektywy </a:t>
            </a:r>
            <a:r>
              <a:rPr lang="pl-PL" sz="1050" u="sng" dirty="0">
                <a:hlinkClick r:id="rId3"/>
              </a:rPr>
              <a:t>–</a:t>
            </a:r>
            <a:r>
              <a:rPr lang="pl-PL" sz="1050" u="sng" dirty="0">
                <a:hlinkClick r:id="rId4"/>
              </a:rPr>
              <a:t> </a:t>
            </a:r>
            <a:r>
              <a:rPr lang="pl-PL" sz="1050" u="sng" dirty="0" err="1">
                <a:hlinkClick r:id="rId4"/>
              </a:rPr>
              <a:t>ScienceDirect</a:t>
            </a:r>
            <a:endParaRPr lang="pl-PL" sz="1050" u="sng" dirty="0"/>
          </a:p>
          <a:p>
            <a:pPr marL="228600" indent="-228600">
              <a:buFont typeface="+mj-lt"/>
              <a:buAutoNum type="arabicPeriod" startAt="23"/>
            </a:pPr>
            <a:r>
              <a:rPr lang="en-AU" sz="1050" u="sng" dirty="0"/>
              <a:t>Integration of a PEM fuel cell with a metal hydride tank for stationary applications – ScienceDirect</a:t>
            </a:r>
            <a:endParaRPr lang="pl-PL" sz="1050" u="sng" dirty="0"/>
          </a:p>
          <a:p>
            <a:pPr marL="228600" indent="-228600">
              <a:buFont typeface="+mj-lt"/>
              <a:buAutoNum type="arabicPeriod" startAt="23"/>
            </a:pPr>
            <a:r>
              <a:rPr lang="pl-PL" sz="1050" dirty="0"/>
              <a:t>Kotowicz J., Brzęczek M., </a:t>
            </a:r>
            <a:r>
              <a:rPr lang="pl-PL" sz="1050" dirty="0" err="1"/>
              <a:t>Szykowska</a:t>
            </a:r>
            <a:r>
              <a:rPr lang="pl-PL" sz="1050" dirty="0"/>
              <a:t> K., Wytwarzanie SNG i metanolu na bazie zielonego wodoru. Rynek Energii 2020, (4), 25–31.</a:t>
            </a:r>
          </a:p>
          <a:p>
            <a:pPr marL="228600" indent="-228600">
              <a:buFont typeface="+mj-lt"/>
              <a:buAutoNum type="arabicPeriod" startAt="23"/>
            </a:pPr>
            <a:r>
              <a:rPr lang="pl-PL" sz="1050" u="sng" dirty="0"/>
              <a:t>https://inzynieria.com/energetyka/odnawialne_zrodla_energii/wiadomosci/61409,oman-najwieksza-na-swiecie-instalacja-do-produkcji-czystego-wodoru,25-gw-odnawialnej-energii</a:t>
            </a:r>
          </a:p>
          <a:p>
            <a:pPr marL="228600" indent="-228600">
              <a:buFont typeface="+mj-lt"/>
              <a:buAutoNum type="arabicPeriod" startAt="23"/>
            </a:pPr>
            <a:r>
              <a:rPr lang="en-AU" sz="1050" dirty="0" err="1"/>
              <a:t>Aldosari</a:t>
            </a:r>
            <a:r>
              <a:rPr lang="en-AU" sz="1050" dirty="0"/>
              <a:t> O.F., Hydrogen storage in formic acid as a renewable energy source using heterogeneous catalysis. Turkish Journal of Chemistry 2019, 43(4), 995-1005.</a:t>
            </a:r>
            <a:endParaRPr lang="pl-PL" sz="1050" dirty="0"/>
          </a:p>
          <a:p>
            <a:pPr marL="228600" indent="-228600">
              <a:buFont typeface="+mj-lt"/>
              <a:buAutoNum type="arabicPeriod" startAt="23"/>
            </a:pPr>
            <a:r>
              <a:rPr lang="en-AU" sz="1050" dirty="0" err="1"/>
              <a:t>Kummer</a:t>
            </a:r>
            <a:r>
              <a:rPr lang="en-AU" sz="1050" dirty="0"/>
              <a:t> K., </a:t>
            </a:r>
            <a:r>
              <a:rPr lang="en-AU" sz="1050" dirty="0" err="1"/>
              <a:t>Imre</a:t>
            </a:r>
            <a:r>
              <a:rPr lang="en-AU" sz="1050" dirty="0"/>
              <a:t> A.R., Seasonal and Multi-Seasonal Energy Storage by Power-to-Methane Technology. </a:t>
            </a:r>
            <a:r>
              <a:rPr lang="pl-PL" sz="1050" dirty="0" err="1"/>
              <a:t>Energies</a:t>
            </a:r>
            <a:r>
              <a:rPr lang="pl-PL" sz="1050" dirty="0"/>
              <a:t> 2021, 14(11), 3265.</a:t>
            </a:r>
          </a:p>
          <a:p>
            <a:pPr marL="228600" indent="-228600">
              <a:buFont typeface="+mj-lt"/>
              <a:buAutoNum type="arabicPeriod" startAt="23"/>
            </a:pPr>
            <a:endParaRPr lang="pl-PL" sz="1050" u="sng" dirty="0"/>
          </a:p>
        </p:txBody>
      </p:sp>
    </p:spTree>
    <p:extLst>
      <p:ext uri="{BB962C8B-B14F-4D97-AF65-F5344CB8AC3E}">
        <p14:creationId xmlns:p14="http://schemas.microsoft.com/office/powerpoint/2010/main" val="109576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0">
            <a:extLst>
              <a:ext uri="{FF2B5EF4-FFF2-40B4-BE49-F238E27FC236}">
                <a16:creationId xmlns:a16="http://schemas.microsoft.com/office/drawing/2014/main" id="{08C2913C-C26F-4B38-8AAD-1D1478E81D85}"/>
              </a:ext>
            </a:extLst>
          </p:cNvPr>
          <p:cNvSpPr txBox="1"/>
          <p:nvPr/>
        </p:nvSpPr>
        <p:spPr>
          <a:xfrm>
            <a:off x="1139267" y="2380768"/>
            <a:ext cx="740342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/>
              <a:t>W przyjętym scenariuszu założono, że energia zgromadzona w wodorze, przy różnych wariantach jego magazynowania (sprężony, skroplony, w wodorkach metali, wiązaniach chemicznych) ma zapewnić ilość energii na poziomie 200 MW przez 60 godzin.</a:t>
            </a:r>
            <a:endParaRPr lang="pl-PL" dirty="0"/>
          </a:p>
          <a:p>
            <a:r>
              <a:rPr lang="pl-PL" dirty="0"/>
              <a:t>Aby spełnić przyjęte wymagania potrzebne będzie ok. 750 ton wodoru.</a:t>
            </a:r>
          </a:p>
          <a:p>
            <a:r>
              <a:rPr lang="pl-PL" dirty="0"/>
              <a:t>12 000 MWh / 0,016 MWh/kg = 750 000 kg H</a:t>
            </a:r>
            <a:r>
              <a:rPr lang="pl-PL" baseline="-25000" dirty="0"/>
              <a:t>2</a:t>
            </a:r>
            <a:endParaRPr lang="pl-PL" dirty="0"/>
          </a:p>
        </p:txBody>
      </p:sp>
      <p:sp>
        <p:nvSpPr>
          <p:cNvPr id="4" name="Circle: Hollow 5">
            <a:extLst>
              <a:ext uri="{FF2B5EF4-FFF2-40B4-BE49-F238E27FC236}">
                <a16:creationId xmlns:a16="http://schemas.microsoft.com/office/drawing/2014/main" id="{0D92D5CF-7242-4F67-AD95-1B6C2CF627C0}"/>
              </a:ext>
            </a:extLst>
          </p:cNvPr>
          <p:cNvSpPr/>
          <p:nvPr/>
        </p:nvSpPr>
        <p:spPr>
          <a:xfrm>
            <a:off x="9598394" y="4189857"/>
            <a:ext cx="2397125" cy="2397125"/>
          </a:xfrm>
          <a:prstGeom prst="donut">
            <a:avLst>
              <a:gd name="adj" fmla="val 2045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2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8">
            <a:extLst>
              <a:ext uri="{FF2B5EF4-FFF2-40B4-BE49-F238E27FC236}">
                <a16:creationId xmlns:a16="http://schemas.microsoft.com/office/drawing/2014/main" id="{52389A1D-5B12-424B-AA2B-DE5DFC67AB8F}"/>
              </a:ext>
            </a:extLst>
          </p:cNvPr>
          <p:cNvSpPr/>
          <p:nvPr/>
        </p:nvSpPr>
        <p:spPr>
          <a:xfrm rot="5400000">
            <a:off x="9573519" y="4336352"/>
            <a:ext cx="2184280" cy="2859019"/>
          </a:xfrm>
          <a:custGeom>
            <a:avLst/>
            <a:gdLst>
              <a:gd name="connsiteX0" fmla="*/ 400861 w 4731658"/>
              <a:gd name="connsiteY0" fmla="*/ 0 h 6193300"/>
              <a:gd name="connsiteX1" fmla="*/ 3669530 w 4731658"/>
              <a:gd name="connsiteY1" fmla="*/ 0 h 6193300"/>
              <a:gd name="connsiteX2" fmla="*/ 3604272 w 4731658"/>
              <a:gd name="connsiteY2" fmla="*/ 23885 h 6193300"/>
              <a:gd name="connsiteX3" fmla="*/ 2408940 w 4731658"/>
              <a:gd name="connsiteY3" fmla="*/ 1827221 h 6193300"/>
              <a:gd name="connsiteX4" fmla="*/ 4366078 w 4731658"/>
              <a:gd name="connsiteY4" fmla="*/ 3784359 h 6193300"/>
              <a:gd name="connsiteX5" fmla="*/ 4566184 w 4731658"/>
              <a:gd name="connsiteY5" fmla="*/ 3774255 h 6193300"/>
              <a:gd name="connsiteX6" fmla="*/ 4731658 w 4731658"/>
              <a:gd name="connsiteY6" fmla="*/ 3749000 h 6193300"/>
              <a:gd name="connsiteX7" fmla="*/ 4731658 w 4731658"/>
              <a:gd name="connsiteY7" fmla="*/ 6176905 h 6193300"/>
              <a:gd name="connsiteX8" fmla="*/ 4590757 w 4731658"/>
              <a:gd name="connsiteY8" fmla="*/ 6187619 h 6193300"/>
              <a:gd name="connsiteX9" fmla="*/ 4366079 w 4731658"/>
              <a:gd name="connsiteY9" fmla="*/ 6193300 h 6193300"/>
              <a:gd name="connsiteX10" fmla="*/ 0 w 4731658"/>
              <a:gd name="connsiteY10" fmla="*/ 1827221 h 6193300"/>
              <a:gd name="connsiteX11" fmla="*/ 343109 w 4731658"/>
              <a:gd name="connsiteY11" fmla="*/ 127746 h 619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31658" h="6193300">
                <a:moveTo>
                  <a:pt x="400861" y="0"/>
                </a:moveTo>
                <a:lnTo>
                  <a:pt x="3669530" y="0"/>
                </a:lnTo>
                <a:lnTo>
                  <a:pt x="3604272" y="23885"/>
                </a:lnTo>
                <a:cubicBezTo>
                  <a:pt x="2901826" y="320995"/>
                  <a:pt x="2408940" y="1016548"/>
                  <a:pt x="2408940" y="1827221"/>
                </a:cubicBezTo>
                <a:cubicBezTo>
                  <a:pt x="2408940" y="2908118"/>
                  <a:pt x="3285181" y="3784359"/>
                  <a:pt x="4366078" y="3784359"/>
                </a:cubicBezTo>
                <a:cubicBezTo>
                  <a:pt x="4433634" y="3784359"/>
                  <a:pt x="4500391" y="3780936"/>
                  <a:pt x="4566184" y="3774255"/>
                </a:cubicBezTo>
                <a:lnTo>
                  <a:pt x="4731658" y="3749000"/>
                </a:lnTo>
                <a:lnTo>
                  <a:pt x="4731658" y="6176905"/>
                </a:lnTo>
                <a:lnTo>
                  <a:pt x="4590757" y="6187619"/>
                </a:lnTo>
                <a:cubicBezTo>
                  <a:pt x="4516341" y="6191391"/>
                  <a:pt x="4441433" y="6193300"/>
                  <a:pt x="4366079" y="6193300"/>
                </a:cubicBezTo>
                <a:cubicBezTo>
                  <a:pt x="1954760" y="6193300"/>
                  <a:pt x="0" y="4238540"/>
                  <a:pt x="0" y="1827221"/>
                </a:cubicBezTo>
                <a:cubicBezTo>
                  <a:pt x="0" y="1224391"/>
                  <a:pt x="122173" y="650097"/>
                  <a:pt x="343109" y="12774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2974543-FFA2-4355-85C6-E4E44EE46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855400"/>
              </p:ext>
            </p:extLst>
          </p:nvPr>
        </p:nvGraphicFramePr>
        <p:xfrm>
          <a:off x="957330" y="2096172"/>
          <a:ext cx="6910935" cy="45047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8975">
                  <a:extLst>
                    <a:ext uri="{9D8B030D-6E8A-4147-A177-3AD203B41FA5}">
                      <a16:colId xmlns:a16="http://schemas.microsoft.com/office/drawing/2014/main" val="531519386"/>
                    </a:ext>
                  </a:extLst>
                </a:gridCol>
                <a:gridCol w="1488975">
                  <a:extLst>
                    <a:ext uri="{9D8B030D-6E8A-4147-A177-3AD203B41FA5}">
                      <a16:colId xmlns:a16="http://schemas.microsoft.com/office/drawing/2014/main" val="99863242"/>
                    </a:ext>
                  </a:extLst>
                </a:gridCol>
                <a:gridCol w="1173383">
                  <a:extLst>
                    <a:ext uri="{9D8B030D-6E8A-4147-A177-3AD203B41FA5}">
                      <a16:colId xmlns:a16="http://schemas.microsoft.com/office/drawing/2014/main" val="56289744"/>
                    </a:ext>
                  </a:extLst>
                </a:gridCol>
                <a:gridCol w="1379801">
                  <a:extLst>
                    <a:ext uri="{9D8B030D-6E8A-4147-A177-3AD203B41FA5}">
                      <a16:colId xmlns:a16="http://schemas.microsoft.com/office/drawing/2014/main" val="2197785998"/>
                    </a:ext>
                  </a:extLst>
                </a:gridCol>
                <a:gridCol w="1379801">
                  <a:extLst>
                    <a:ext uri="{9D8B030D-6E8A-4147-A177-3AD203B41FA5}">
                      <a16:colId xmlns:a16="http://schemas.microsoft.com/office/drawing/2014/main" val="1187277734"/>
                    </a:ext>
                  </a:extLst>
                </a:gridCol>
              </a:tblGrid>
              <a:tr h="443388"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 dirty="0">
                          <a:effectLst/>
                        </a:rPr>
                        <a:t>Podstawa metody produkcji wodoru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>
                          <a:effectLst/>
                        </a:rPr>
                        <a:t>Proces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>
                          <a:effectLst/>
                        </a:rPr>
                        <a:t>Substraty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 dirty="0">
                          <a:effectLst/>
                        </a:rPr>
                        <a:t>Energia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 dirty="0">
                          <a:effectLst/>
                        </a:rPr>
                        <a:t>Zanieczyszczenia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 anchor="ctr"/>
                </a:tc>
                <a:extLst>
                  <a:ext uri="{0D108BD9-81ED-4DB2-BD59-A6C34878D82A}">
                    <a16:rowId xmlns:a16="http://schemas.microsoft.com/office/drawing/2014/main" val="2252544010"/>
                  </a:ext>
                </a:extLst>
              </a:tr>
              <a:tr h="377900">
                <a:tc rowSpan="4"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pl-PL" sz="900" dirty="0">
                          <a:effectLst/>
                        </a:rPr>
                        <a:t>Termiczna (cieplna)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>
                          <a:effectLst/>
                        </a:rPr>
                        <a:t>Reforming z parą wodną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>
                          <a:effectLst/>
                        </a:rPr>
                        <a:t>Gaz ziemny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pl-PL" sz="900">
                          <a:effectLst/>
                        </a:rPr>
                        <a:t>Wysoka temperatura par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pl-PL" sz="900">
                          <a:effectLst/>
                        </a:rPr>
                        <a:t>CO</a:t>
                      </a:r>
                      <a:r>
                        <a:rPr lang="pl-PL" sz="900" baseline="-25000">
                          <a:effectLst/>
                        </a:rPr>
                        <a:t>2</a:t>
                      </a:r>
                      <a:endParaRPr lang="pl-PL" sz="900">
                        <a:effectLst/>
                      </a:endParaRPr>
                    </a:p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>
                          <a:effectLst/>
                        </a:rPr>
                        <a:t>Dodatkowe odpady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/>
                </a:tc>
                <a:extLst>
                  <a:ext uri="{0D108BD9-81ED-4DB2-BD59-A6C34878D82A}">
                    <a16:rowId xmlns:a16="http://schemas.microsoft.com/office/drawing/2014/main" val="2154429937"/>
                  </a:ext>
                </a:extLst>
              </a:tr>
              <a:tr h="55303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 dirty="0">
                          <a:effectLst/>
                        </a:rPr>
                        <a:t>Rozkład termiczny wody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>
                          <a:effectLst/>
                        </a:rPr>
                        <a:t>Woda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>
                          <a:effectLst/>
                        </a:rPr>
                        <a:t>Bardzo wysoka temperatura otrzymywana z gazu chłodzącego reakcję jądrowe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>
                          <a:effectLst/>
                        </a:rPr>
                        <a:t>Brak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/>
                </a:tc>
                <a:extLst>
                  <a:ext uri="{0D108BD9-81ED-4DB2-BD59-A6C34878D82A}">
                    <a16:rowId xmlns:a16="http://schemas.microsoft.com/office/drawing/2014/main" val="1403567093"/>
                  </a:ext>
                </a:extLst>
              </a:tr>
              <a:tr h="46216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>
                          <a:effectLst/>
                        </a:rPr>
                        <a:t>Gazyfikacja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>
                          <a:effectLst/>
                        </a:rPr>
                        <a:t>Węgiel, biomasa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>
                          <a:effectLst/>
                        </a:rPr>
                        <a:t>Para wraz z tlenem pod wysokim ciśnieniem temperaturą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pl-PL" sz="900">
                          <a:effectLst/>
                        </a:rPr>
                        <a:t>CO</a:t>
                      </a:r>
                      <a:r>
                        <a:rPr lang="pl-PL" sz="900" baseline="-25000">
                          <a:effectLst/>
                        </a:rPr>
                        <a:t>2</a:t>
                      </a:r>
                      <a:endParaRPr lang="pl-PL" sz="900">
                        <a:effectLst/>
                      </a:endParaRPr>
                    </a:p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>
                          <a:effectLst/>
                        </a:rPr>
                        <a:t>Dodatkowe odpady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/>
                </a:tc>
                <a:extLst>
                  <a:ext uri="{0D108BD9-81ED-4DB2-BD59-A6C34878D82A}">
                    <a16:rowId xmlns:a16="http://schemas.microsoft.com/office/drawing/2014/main" val="2724157152"/>
                  </a:ext>
                </a:extLst>
              </a:tr>
              <a:tr h="3779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>
                          <a:effectLst/>
                        </a:rPr>
                        <a:t>Zgazowanie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>
                          <a:effectLst/>
                        </a:rPr>
                        <a:t>Biomasa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>
                          <a:effectLst/>
                        </a:rPr>
                        <a:t>Umiarkowanie wysoka temperatura pary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pl-PL" sz="900">
                          <a:effectLst/>
                        </a:rPr>
                        <a:t>CO</a:t>
                      </a:r>
                      <a:r>
                        <a:rPr lang="pl-PL" sz="900" baseline="-25000">
                          <a:effectLst/>
                        </a:rPr>
                        <a:t>2</a:t>
                      </a:r>
                      <a:endParaRPr lang="pl-PL" sz="900">
                        <a:effectLst/>
                      </a:endParaRPr>
                    </a:p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>
                          <a:effectLst/>
                        </a:rPr>
                        <a:t>Dodatkowe odpady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/>
                </a:tc>
                <a:extLst>
                  <a:ext uri="{0D108BD9-81ED-4DB2-BD59-A6C34878D82A}">
                    <a16:rowId xmlns:a16="http://schemas.microsoft.com/office/drawing/2014/main" val="3886570575"/>
                  </a:ext>
                </a:extLst>
              </a:tr>
              <a:tr h="553036">
                <a:tc rowSpan="3"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>
                          <a:effectLst/>
                        </a:rPr>
                        <a:t>Elektrochemiczna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>
                          <a:effectLst/>
                        </a:rPr>
                        <a:t>Elektroliza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 dirty="0">
                          <a:effectLst/>
                        </a:rPr>
                        <a:t>Woda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>
                          <a:effectLst/>
                        </a:rPr>
                        <a:t>Energia elektryczna pochodząca z wiatru, słońca lub z elektrowni jądrowych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>
                          <a:effectLst/>
                        </a:rPr>
                        <a:t>Brak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/>
                </a:tc>
                <a:extLst>
                  <a:ext uri="{0D108BD9-81ED-4DB2-BD59-A6C34878D82A}">
                    <a16:rowId xmlns:a16="http://schemas.microsoft.com/office/drawing/2014/main" val="535147990"/>
                  </a:ext>
                </a:extLst>
              </a:tr>
              <a:tr h="55303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>
                          <a:effectLst/>
                        </a:rPr>
                        <a:t>Elektroliza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>
                          <a:effectLst/>
                        </a:rPr>
                        <a:t>Woda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 dirty="0">
                          <a:effectLst/>
                        </a:rPr>
                        <a:t>Energia elektryczna pochodząca ze spalania węgla oraz gazu ziemnego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>
                          <a:effectLst/>
                        </a:rPr>
                        <a:t>CO</a:t>
                      </a:r>
                      <a:r>
                        <a:rPr lang="pl-PL" sz="900" baseline="-25000">
                          <a:effectLst/>
                        </a:rPr>
                        <a:t>2</a:t>
                      </a:r>
                      <a:r>
                        <a:rPr lang="pl-PL" sz="900">
                          <a:effectLst/>
                        </a:rPr>
                        <a:t> pochodzący z produkcji energii elektrycznej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/>
                </a:tc>
                <a:extLst>
                  <a:ext uri="{0D108BD9-81ED-4DB2-BD59-A6C34878D82A}">
                    <a16:rowId xmlns:a16="http://schemas.microsoft.com/office/drawing/2014/main" val="219299937"/>
                  </a:ext>
                </a:extLst>
              </a:tr>
              <a:tr h="37130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>
                          <a:effectLst/>
                        </a:rPr>
                        <a:t>Fotoelektroliza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>
                          <a:effectLst/>
                        </a:rPr>
                        <a:t>Woda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 dirty="0">
                          <a:effectLst/>
                        </a:rPr>
                        <a:t>Energia pochodząca bezpośrednio ze słońca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 dirty="0">
                          <a:effectLst/>
                        </a:rPr>
                        <a:t>Brak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/>
                </a:tc>
                <a:extLst>
                  <a:ext uri="{0D108BD9-81ED-4DB2-BD59-A6C34878D82A}">
                    <a16:rowId xmlns:a16="http://schemas.microsoft.com/office/drawing/2014/main" val="3718961727"/>
                  </a:ext>
                </a:extLst>
              </a:tr>
              <a:tr h="189569">
                <a:tc rowSpan="3"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 dirty="0">
                          <a:effectLst/>
                        </a:rPr>
                        <a:t>Biologiczna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>
                          <a:effectLst/>
                        </a:rPr>
                        <a:t>Fitobiologiczna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>
                          <a:effectLst/>
                        </a:rPr>
                        <a:t>Woda i glony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>
                          <a:effectLst/>
                        </a:rPr>
                        <a:t>Energia słoneczna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 dirty="0">
                          <a:effectLst/>
                        </a:rPr>
                        <a:t>Brak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/>
                </a:tc>
                <a:extLst>
                  <a:ext uri="{0D108BD9-81ED-4DB2-BD59-A6C34878D82A}">
                    <a16:rowId xmlns:a16="http://schemas.microsoft.com/office/drawing/2014/main" val="1182596331"/>
                  </a:ext>
                </a:extLst>
              </a:tr>
              <a:tr h="18956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>
                          <a:effectLst/>
                        </a:rPr>
                        <a:t>Beztlenowe trawienie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>
                          <a:effectLst/>
                        </a:rPr>
                        <a:t>Biomasa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>
                          <a:effectLst/>
                        </a:rPr>
                        <a:t>Wysoka temperatura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 dirty="0">
                          <a:effectLst/>
                        </a:rPr>
                        <a:t>Odpady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/>
                </a:tc>
                <a:extLst>
                  <a:ext uri="{0D108BD9-81ED-4DB2-BD59-A6C34878D82A}">
                    <a16:rowId xmlns:a16="http://schemas.microsoft.com/office/drawing/2014/main" val="2709024640"/>
                  </a:ext>
                </a:extLst>
              </a:tr>
              <a:tr h="28043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>
                          <a:effectLst/>
                        </a:rPr>
                        <a:t>Fermentacja mikroorganizmami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>
                          <a:effectLst/>
                        </a:rPr>
                        <a:t>Biomasa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>
                          <a:effectLst/>
                        </a:rPr>
                        <a:t>Wysoka temperatura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l-PL" sz="900" dirty="0">
                          <a:effectLst/>
                        </a:rPr>
                        <a:t>Odpady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" marR="5623" marT="5623" marB="5623"/>
                </a:tc>
                <a:extLst>
                  <a:ext uri="{0D108BD9-81ED-4DB2-BD59-A6C34878D82A}">
                    <a16:rowId xmlns:a16="http://schemas.microsoft.com/office/drawing/2014/main" val="2818062058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14DED899-0DEB-476A-B041-E923B9432B47}"/>
              </a:ext>
            </a:extLst>
          </p:cNvPr>
          <p:cNvSpPr txBox="1">
            <a:spLocks/>
          </p:cNvSpPr>
          <p:nvPr/>
        </p:nvSpPr>
        <p:spPr>
          <a:xfrm>
            <a:off x="957330" y="1161135"/>
            <a:ext cx="7677150" cy="935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Metody pozyskiwania wodoru</a:t>
            </a:r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218820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4DED899-0DEB-476A-B041-E923B9432B47}"/>
              </a:ext>
            </a:extLst>
          </p:cNvPr>
          <p:cNvSpPr txBox="1">
            <a:spLocks/>
          </p:cNvSpPr>
          <p:nvPr/>
        </p:nvSpPr>
        <p:spPr>
          <a:xfrm>
            <a:off x="957330" y="1026491"/>
            <a:ext cx="7677150" cy="935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Proponowane metody pozyskiwania wodoru zgodne z lokalnymi uwarunkowaniami</a:t>
            </a:r>
            <a:endParaRPr lang="en-ID" sz="4000" dirty="0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42CA9DFC-9BB9-4FE7-8460-8D8D1C9E0358}"/>
              </a:ext>
            </a:extLst>
          </p:cNvPr>
          <p:cNvSpPr txBox="1"/>
          <p:nvPr/>
        </p:nvSpPr>
        <p:spPr>
          <a:xfrm>
            <a:off x="957330" y="2027689"/>
            <a:ext cx="4578689" cy="36009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1200" b="1" dirty="0"/>
              <a:t>Elektroliza czystej wody</a:t>
            </a:r>
          </a:p>
          <a:p>
            <a:r>
              <a:rPr lang="pl-PL" sz="1200" dirty="0"/>
              <a:t> </a:t>
            </a:r>
          </a:p>
          <a:p>
            <a:r>
              <a:rPr lang="pl-PL" sz="1200" dirty="0"/>
              <a:t>Obecnie wymienia się trzy typy elektrolizerów, które są wystarczająco zaawansowane, aby zaspokoić popyt rynkowy. </a:t>
            </a:r>
          </a:p>
          <a:p>
            <a:r>
              <a:rPr lang="pl-PL" sz="1200" dirty="0"/>
              <a:t>Są to elektrolizery wykorzystujące elektrolizę alkaliczną, elektrolizę PEM oraz elektrolizę wysokotemperaturową zachodzącą</a:t>
            </a:r>
          </a:p>
          <a:p>
            <a:r>
              <a:rPr lang="pl-PL" sz="1200" dirty="0"/>
              <a:t> w ogniwach paliwowych ze stałymi utleniaczami. Najtańszą i obecnie najbardziej rozwiniętą komercyjnie jest technologia elektrolizy alkalicznej. Pod względem atrakcyjności i właściwości technicznych technologia PEM jest obecnie najbardziej odpowiednia do produkcji zielonego wodoru z nadwyżek odnawialnych źródeł energii ze względu na jej szybki rozruch</a:t>
            </a:r>
          </a:p>
          <a:p>
            <a:r>
              <a:rPr lang="pl-PL" sz="1200" dirty="0"/>
              <a:t> i stosunkowo niską temperaturę pracy. Wadą elektrolizerów PEM jest ich wysoka cena (stosowania metali szlachetnych jako elektrod (iryd, platyna) oraz wysokie ceny membran. Do wyprodukowania 1 kg wodoru i 8 kg tlenu potrzeba 8,92 litra wody demineralizowanej wolnej od wszystkich minerałów (bardziej czysta niż woda destylowana). </a:t>
            </a:r>
          </a:p>
          <a:p>
            <a:r>
              <a:rPr lang="pl-PL" sz="1200" dirty="0"/>
              <a:t>Potrzeba do tego około 50 kWh energii elektrycznej.</a:t>
            </a:r>
          </a:p>
        </p:txBody>
      </p:sp>
      <p:sp>
        <p:nvSpPr>
          <p:cNvPr id="8" name="Circle: Hollow 5">
            <a:extLst>
              <a:ext uri="{FF2B5EF4-FFF2-40B4-BE49-F238E27FC236}">
                <a16:creationId xmlns:a16="http://schemas.microsoft.com/office/drawing/2014/main" id="{BD6E728E-90B4-4FEF-9155-DB7E1427E00C}"/>
              </a:ext>
            </a:extLst>
          </p:cNvPr>
          <p:cNvSpPr/>
          <p:nvPr/>
        </p:nvSpPr>
        <p:spPr>
          <a:xfrm>
            <a:off x="9740162" y="4367588"/>
            <a:ext cx="2397125" cy="2397125"/>
          </a:xfrm>
          <a:prstGeom prst="donut">
            <a:avLst>
              <a:gd name="adj" fmla="val 2045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pic>
        <p:nvPicPr>
          <p:cNvPr id="4" name="Obraz 3" descr="Obraz zawierający stół&#10;&#10;Opis wygenerowany automatycznie">
            <a:extLst>
              <a:ext uri="{FF2B5EF4-FFF2-40B4-BE49-F238E27FC236}">
                <a16:creationId xmlns:a16="http://schemas.microsoft.com/office/drawing/2014/main" id="{D65026EE-89E3-44B8-9448-E2285D8FA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480" y="2570846"/>
            <a:ext cx="6062703" cy="32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5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8">
            <a:extLst>
              <a:ext uri="{FF2B5EF4-FFF2-40B4-BE49-F238E27FC236}">
                <a16:creationId xmlns:a16="http://schemas.microsoft.com/office/drawing/2014/main" id="{52389A1D-5B12-424B-AA2B-DE5DFC67AB8F}"/>
              </a:ext>
            </a:extLst>
          </p:cNvPr>
          <p:cNvSpPr/>
          <p:nvPr/>
        </p:nvSpPr>
        <p:spPr>
          <a:xfrm rot="5400000">
            <a:off x="8499775" y="3262607"/>
            <a:ext cx="3114368" cy="4076418"/>
          </a:xfrm>
          <a:custGeom>
            <a:avLst/>
            <a:gdLst>
              <a:gd name="connsiteX0" fmla="*/ 400861 w 4731658"/>
              <a:gd name="connsiteY0" fmla="*/ 0 h 6193300"/>
              <a:gd name="connsiteX1" fmla="*/ 3669530 w 4731658"/>
              <a:gd name="connsiteY1" fmla="*/ 0 h 6193300"/>
              <a:gd name="connsiteX2" fmla="*/ 3604272 w 4731658"/>
              <a:gd name="connsiteY2" fmla="*/ 23885 h 6193300"/>
              <a:gd name="connsiteX3" fmla="*/ 2408940 w 4731658"/>
              <a:gd name="connsiteY3" fmla="*/ 1827221 h 6193300"/>
              <a:gd name="connsiteX4" fmla="*/ 4366078 w 4731658"/>
              <a:gd name="connsiteY4" fmla="*/ 3784359 h 6193300"/>
              <a:gd name="connsiteX5" fmla="*/ 4566184 w 4731658"/>
              <a:gd name="connsiteY5" fmla="*/ 3774255 h 6193300"/>
              <a:gd name="connsiteX6" fmla="*/ 4731658 w 4731658"/>
              <a:gd name="connsiteY6" fmla="*/ 3749000 h 6193300"/>
              <a:gd name="connsiteX7" fmla="*/ 4731658 w 4731658"/>
              <a:gd name="connsiteY7" fmla="*/ 6176905 h 6193300"/>
              <a:gd name="connsiteX8" fmla="*/ 4590757 w 4731658"/>
              <a:gd name="connsiteY8" fmla="*/ 6187619 h 6193300"/>
              <a:gd name="connsiteX9" fmla="*/ 4366079 w 4731658"/>
              <a:gd name="connsiteY9" fmla="*/ 6193300 h 6193300"/>
              <a:gd name="connsiteX10" fmla="*/ 0 w 4731658"/>
              <a:gd name="connsiteY10" fmla="*/ 1827221 h 6193300"/>
              <a:gd name="connsiteX11" fmla="*/ 343109 w 4731658"/>
              <a:gd name="connsiteY11" fmla="*/ 127746 h 619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31658" h="6193300">
                <a:moveTo>
                  <a:pt x="400861" y="0"/>
                </a:moveTo>
                <a:lnTo>
                  <a:pt x="3669530" y="0"/>
                </a:lnTo>
                <a:lnTo>
                  <a:pt x="3604272" y="23885"/>
                </a:lnTo>
                <a:cubicBezTo>
                  <a:pt x="2901826" y="320995"/>
                  <a:pt x="2408940" y="1016548"/>
                  <a:pt x="2408940" y="1827221"/>
                </a:cubicBezTo>
                <a:cubicBezTo>
                  <a:pt x="2408940" y="2908118"/>
                  <a:pt x="3285181" y="3784359"/>
                  <a:pt x="4366078" y="3784359"/>
                </a:cubicBezTo>
                <a:cubicBezTo>
                  <a:pt x="4433634" y="3784359"/>
                  <a:pt x="4500391" y="3780936"/>
                  <a:pt x="4566184" y="3774255"/>
                </a:cubicBezTo>
                <a:lnTo>
                  <a:pt x="4731658" y="3749000"/>
                </a:lnTo>
                <a:lnTo>
                  <a:pt x="4731658" y="6176905"/>
                </a:lnTo>
                <a:lnTo>
                  <a:pt x="4590757" y="6187619"/>
                </a:lnTo>
                <a:cubicBezTo>
                  <a:pt x="4516341" y="6191391"/>
                  <a:pt x="4441433" y="6193300"/>
                  <a:pt x="4366079" y="6193300"/>
                </a:cubicBezTo>
                <a:cubicBezTo>
                  <a:pt x="1954760" y="6193300"/>
                  <a:pt x="0" y="4238540"/>
                  <a:pt x="0" y="1827221"/>
                </a:cubicBezTo>
                <a:cubicBezTo>
                  <a:pt x="0" y="1224391"/>
                  <a:pt x="122173" y="650097"/>
                  <a:pt x="343109" y="12774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4DED899-0DEB-476A-B041-E923B9432B47}"/>
              </a:ext>
            </a:extLst>
          </p:cNvPr>
          <p:cNvSpPr txBox="1">
            <a:spLocks/>
          </p:cNvSpPr>
          <p:nvPr/>
        </p:nvSpPr>
        <p:spPr>
          <a:xfrm>
            <a:off x="957330" y="1026491"/>
            <a:ext cx="7677150" cy="935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Proponowane metody pozyskiwania wodoru zgodne z lokalnymi uwarunkowaniami</a:t>
            </a:r>
            <a:endParaRPr lang="en-ID" sz="4000" dirty="0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42CA9DFC-9BB9-4FE7-8460-8D8D1C9E0358}"/>
              </a:ext>
            </a:extLst>
          </p:cNvPr>
          <p:cNvSpPr txBox="1"/>
          <p:nvPr/>
        </p:nvSpPr>
        <p:spPr>
          <a:xfrm>
            <a:off x="957330" y="2094885"/>
            <a:ext cx="7263311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1200" b="1" dirty="0"/>
              <a:t>Produkcja wodoru z gazu przy wychwytywaniu CO2 w ramach CCS</a:t>
            </a:r>
          </a:p>
          <a:p>
            <a:r>
              <a:rPr lang="pl-PL" sz="1200" dirty="0"/>
              <a:t> </a:t>
            </a:r>
          </a:p>
          <a:p>
            <a:r>
              <a:rPr lang="pl-PL" sz="1200" dirty="0"/>
              <a:t>Proces wytwarzania zielonego wodoru, tj. za pomocą elektrolizy, wymaga ogromnej ilości energii. Drugim, prostszym rozwiązaniem, jest produkcja wodoru z gazu przy wychwytywaniu CO2 w ramach CCS (ang. </a:t>
            </a:r>
            <a:r>
              <a:rPr lang="pl-PL" sz="1200" dirty="0" err="1"/>
              <a:t>carbon</a:t>
            </a:r>
            <a:r>
              <a:rPr lang="pl-PL" sz="1200" dirty="0"/>
              <a:t> </a:t>
            </a:r>
            <a:r>
              <a:rPr lang="pl-PL" sz="1200" dirty="0" err="1"/>
              <a:t>capture</a:t>
            </a:r>
            <a:r>
              <a:rPr lang="pl-PL" sz="1200" dirty="0"/>
              <a:t> and </a:t>
            </a:r>
            <a:r>
              <a:rPr lang="pl-PL" sz="1200" dirty="0" err="1"/>
              <a:t>storage</a:t>
            </a:r>
            <a:r>
              <a:rPr lang="pl-PL" sz="1200" dirty="0"/>
              <a:t>). Szacowane parametry w tej technologii:</a:t>
            </a:r>
          </a:p>
          <a:p>
            <a:endParaRPr lang="pl-PL" sz="1200" dirty="0"/>
          </a:p>
          <a:p>
            <a:r>
              <a:rPr lang="pl-PL" sz="1200" dirty="0"/>
              <a:t>• sprawność instalacji: 90%</a:t>
            </a:r>
          </a:p>
          <a:p>
            <a:r>
              <a:rPr lang="pl-PL" sz="1200" dirty="0"/>
              <a:t>• zużycie energii elektrycznej na potrzeby instalacji CCS: 40 MW</a:t>
            </a:r>
          </a:p>
          <a:p>
            <a:endParaRPr lang="pl-PL" sz="1200" dirty="0"/>
          </a:p>
          <a:p>
            <a:r>
              <a:rPr lang="pl-PL" sz="1200" dirty="0"/>
              <a:t>Wychwytywany tą metodą CO2 można wykorzystać do produkcji metanu.</a:t>
            </a:r>
          </a:p>
          <a:p>
            <a:r>
              <a:rPr lang="pl-PL" sz="1200" dirty="0"/>
              <a:t>Technologia ta jest rozwijana i mająca szanse powodzenia, ale nie jest powszechnie stosowana na świecie, a część projektów wstrzymano (w tym w Polsce w Bełchatowie).</a:t>
            </a:r>
          </a:p>
        </p:txBody>
      </p:sp>
    </p:spTree>
    <p:extLst>
      <p:ext uri="{BB962C8B-B14F-4D97-AF65-F5344CB8AC3E}">
        <p14:creationId xmlns:p14="http://schemas.microsoft.com/office/powerpoint/2010/main" val="395211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4DED899-0DEB-476A-B041-E923B9432B47}"/>
              </a:ext>
            </a:extLst>
          </p:cNvPr>
          <p:cNvSpPr txBox="1">
            <a:spLocks/>
          </p:cNvSpPr>
          <p:nvPr/>
        </p:nvSpPr>
        <p:spPr>
          <a:xfrm>
            <a:off x="957330" y="1026491"/>
            <a:ext cx="7677150" cy="935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Proponowane metody pozyskiwania wodoru zgodne z lokalnymi uwarunkowaniami</a:t>
            </a:r>
            <a:endParaRPr lang="en-ID" sz="4000" dirty="0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42CA9DFC-9BB9-4FE7-8460-8D8D1C9E0358}"/>
              </a:ext>
            </a:extLst>
          </p:cNvPr>
          <p:cNvSpPr txBox="1"/>
          <p:nvPr/>
        </p:nvSpPr>
        <p:spPr>
          <a:xfrm>
            <a:off x="957330" y="2205975"/>
            <a:ext cx="7263311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1200" b="1" dirty="0"/>
              <a:t>Fitobiologiczna (produkcja wodoru przez glony)</a:t>
            </a:r>
          </a:p>
          <a:p>
            <a:r>
              <a:rPr lang="pl-PL" sz="1200" dirty="0"/>
              <a:t> </a:t>
            </a:r>
          </a:p>
          <a:p>
            <a:endParaRPr lang="pl-PL" sz="1200" dirty="0"/>
          </a:p>
          <a:p>
            <a:r>
              <a:rPr lang="pl-PL" sz="1200" dirty="0"/>
              <a:t>Podwodne glony (algi) są w stanie produkować w procesie fotosyntezy wodór zamiast tlenu, jeżeli zostaną pozostawione </a:t>
            </a:r>
          </a:p>
          <a:p>
            <a:r>
              <a:rPr lang="pl-PL" sz="1200" dirty="0"/>
              <a:t>w warunkach beztlenowych. Pozyskiwanie wodoru podaną metodą jest możliwe dzięki enzymowi </a:t>
            </a:r>
            <a:r>
              <a:rPr lang="pl-PL" sz="1200" dirty="0" err="1"/>
              <a:t>hydrogenaza</a:t>
            </a:r>
            <a:r>
              <a:rPr lang="pl-PL" sz="1200" dirty="0"/>
              <a:t>. </a:t>
            </a:r>
          </a:p>
          <a:p>
            <a:r>
              <a:rPr lang="pl-PL" sz="1200" dirty="0"/>
              <a:t>Ma on wiele ról w fizjologii tych glonów, między innymi odpowiada za produkcję wodoru zamiast tlenu. Glony po wykorzystaniu mogą zostać osuszone i spalone jako biomasa.</a:t>
            </a:r>
          </a:p>
          <a:p>
            <a:endParaRPr lang="pl-PL" sz="1200" dirty="0"/>
          </a:p>
          <a:p>
            <a:r>
              <a:rPr lang="pl-PL" sz="1200" dirty="0"/>
              <a:t>Sinice i zielone algi są szeroko rozpowszechnionymi mikroorganizmami </a:t>
            </a:r>
            <a:r>
              <a:rPr lang="pl-PL" sz="1200" dirty="0" err="1"/>
              <a:t>fotosyntetycznymi</a:t>
            </a:r>
            <a:r>
              <a:rPr lang="pl-PL" sz="1200" dirty="0"/>
              <a:t>, które są zdolne do wykorzystania energii słonecznej i przekształcenia jej w energię chemiczną poprzez asymilację atmosferycznego CO2. Uznaje się je za odpowiednie surowce dla niebieskich </a:t>
            </a:r>
            <a:r>
              <a:rPr lang="pl-PL" sz="1200" dirty="0" err="1"/>
              <a:t>biorafinerii</a:t>
            </a:r>
            <a:r>
              <a:rPr lang="pl-PL" sz="1200" dirty="0"/>
              <a:t> i atrakcyjne biokatalizatory do produkcji biopaliw, takich jak biodiesel, izopren, alkohole, etylen i inne cenne związki przemysłowe. Zgłoszono teoretyczną skuteczność konwersji światła </a:t>
            </a:r>
            <a:r>
              <a:rPr lang="pl-PL" sz="1200" dirty="0" err="1"/>
              <a:t>fotosyntetycznego</a:t>
            </a:r>
            <a:r>
              <a:rPr lang="pl-PL" sz="1200" dirty="0"/>
              <a:t> na produkty na bazie węgla wynoszącą około 4,6%, które spełniałyby wykonalność zastosowań przemysłowych. Oprócz biopaliw węglowych, sinice i zielone algi mogą również wytwarzać wodór cząsteczkowy (H2),</a:t>
            </a:r>
          </a:p>
          <a:p>
            <a:r>
              <a:rPr lang="pl-PL" sz="1200" dirty="0"/>
              <a:t> który ma najwyższą wartość energetyczną zgłoszonych biopaliw i zerowy CO2 indeks wydania. Teoretycznie </a:t>
            </a:r>
            <a:r>
              <a:rPr lang="pl-PL" sz="1200" dirty="0" err="1"/>
              <a:t>fotoprodukcja</a:t>
            </a:r>
            <a:r>
              <a:rPr lang="pl-PL" sz="1200" dirty="0"/>
              <a:t> H2 przez sinice wspomagana </a:t>
            </a:r>
            <a:r>
              <a:rPr lang="pl-PL" sz="1200" dirty="0" err="1"/>
              <a:t>azotazą</a:t>
            </a:r>
            <a:r>
              <a:rPr lang="pl-PL" sz="1200" dirty="0"/>
              <a:t> ma maksymalną sprawność około 6-7%, podczas gdy bezpośrednia </a:t>
            </a:r>
            <a:r>
              <a:rPr lang="pl-PL" sz="1200" dirty="0" err="1"/>
              <a:t>biofotoliza</a:t>
            </a:r>
            <a:r>
              <a:rPr lang="pl-PL" sz="1200" dirty="0"/>
              <a:t> wody w zielonych algach ma potencjalną sprawność 10–12%. W rzeczywistości jednak osiągnięto tylko niewielki ułamek tych wartości, nawet w </a:t>
            </a:r>
            <a:r>
              <a:rPr lang="pl-PL" sz="1200" dirty="0" err="1"/>
              <a:t>fotobioreaktorach</a:t>
            </a:r>
            <a:r>
              <a:rPr lang="pl-PL" sz="1200" dirty="0"/>
              <a:t> w skali laboratoryjnej. Jako metoda przemysłowego pozyskiwania wodoru wymaga jeszcze długotrwałych prac badawczych.</a:t>
            </a:r>
          </a:p>
        </p:txBody>
      </p:sp>
      <p:sp>
        <p:nvSpPr>
          <p:cNvPr id="8" name="Freeform: Shape 28">
            <a:extLst>
              <a:ext uri="{FF2B5EF4-FFF2-40B4-BE49-F238E27FC236}">
                <a16:creationId xmlns:a16="http://schemas.microsoft.com/office/drawing/2014/main" id="{C7C5A747-7EB1-477B-9D6E-3C13A66EC739}"/>
              </a:ext>
            </a:extLst>
          </p:cNvPr>
          <p:cNvSpPr/>
          <p:nvPr/>
        </p:nvSpPr>
        <p:spPr>
          <a:xfrm rot="16200000">
            <a:off x="10993437" y="5659437"/>
            <a:ext cx="1198563" cy="1198564"/>
          </a:xfrm>
          <a:custGeom>
            <a:avLst/>
            <a:gdLst>
              <a:gd name="connsiteX0" fmla="*/ 0 w 1198563"/>
              <a:gd name="connsiteY0" fmla="*/ 0 h 1198564"/>
              <a:gd name="connsiteX1" fmla="*/ 1198563 w 1198563"/>
              <a:gd name="connsiteY1" fmla="*/ 1198563 h 1198564"/>
              <a:gd name="connsiteX2" fmla="*/ 1198563 w 1198563"/>
              <a:gd name="connsiteY2" fmla="*/ 1198564 h 1198564"/>
              <a:gd name="connsiteX3" fmla="*/ 708231 w 1198563"/>
              <a:gd name="connsiteY3" fmla="*/ 1198564 h 1198564"/>
              <a:gd name="connsiteX4" fmla="*/ 708231 w 1198563"/>
              <a:gd name="connsiteY4" fmla="*/ 1198563 h 1198564"/>
              <a:gd name="connsiteX5" fmla="*/ 0 w 1198563"/>
              <a:gd name="connsiteY5" fmla="*/ 490332 h 119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8563" h="1198564">
                <a:moveTo>
                  <a:pt x="0" y="0"/>
                </a:moveTo>
                <a:cubicBezTo>
                  <a:pt x="661948" y="0"/>
                  <a:pt x="1198563" y="536615"/>
                  <a:pt x="1198563" y="1198563"/>
                </a:cubicBezTo>
                <a:lnTo>
                  <a:pt x="1198563" y="1198564"/>
                </a:lnTo>
                <a:lnTo>
                  <a:pt x="708231" y="1198564"/>
                </a:lnTo>
                <a:lnTo>
                  <a:pt x="708231" y="1198563"/>
                </a:lnTo>
                <a:cubicBezTo>
                  <a:pt x="708231" y="807418"/>
                  <a:pt x="391145" y="490332"/>
                  <a:pt x="0" y="490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74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4DED899-0DEB-476A-B041-E923B9432B47}"/>
              </a:ext>
            </a:extLst>
          </p:cNvPr>
          <p:cNvSpPr txBox="1">
            <a:spLocks/>
          </p:cNvSpPr>
          <p:nvPr/>
        </p:nvSpPr>
        <p:spPr>
          <a:xfrm>
            <a:off x="957330" y="1026491"/>
            <a:ext cx="7677150" cy="935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Proponowane metody pozyskiwania wodoru zgodne z lokalnymi uwarunkowaniami</a:t>
            </a:r>
            <a:endParaRPr lang="en-ID" sz="4000" dirty="0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42CA9DFC-9BB9-4FE7-8460-8D8D1C9E0358}"/>
              </a:ext>
            </a:extLst>
          </p:cNvPr>
          <p:cNvSpPr txBox="1"/>
          <p:nvPr/>
        </p:nvSpPr>
        <p:spPr>
          <a:xfrm>
            <a:off x="957330" y="2165216"/>
            <a:ext cx="7263311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1200" b="1" dirty="0"/>
              <a:t>Konkluzja i wybór optymalnej metody</a:t>
            </a:r>
          </a:p>
          <a:p>
            <a:endParaRPr lang="pl-PL" sz="1200" b="1" dirty="0"/>
          </a:p>
          <a:p>
            <a:r>
              <a:rPr lang="pl-PL" sz="1200" dirty="0"/>
              <a:t>Jedyną technologią, która jest odpowiednio zaawansowana i ma realne szanse na szybkie wdrożenie w analizowanym obszarze jest elektroliza czystej wody.</a:t>
            </a:r>
          </a:p>
          <a:p>
            <a:endParaRPr lang="pl-PL" sz="1200" b="1" dirty="0"/>
          </a:p>
          <a:p>
            <a:r>
              <a:rPr lang="pl-PL" sz="1200" b="1" dirty="0"/>
              <a:t>Uzasadnienie ekonomiczne i funkcjonalne</a:t>
            </a:r>
          </a:p>
          <a:p>
            <a:endParaRPr lang="pl-PL" sz="1200" b="1" dirty="0"/>
          </a:p>
          <a:p>
            <a:r>
              <a:rPr lang="pl-PL" sz="1200" dirty="0"/>
              <a:t>W Chinach w 2021 r. uruchomiono elektrolizery alkaliczne o mocy 150 MW, zasilane przez panele słoneczne o mocy 200 MW. Elektrownia oparta na takich elektrolizerach będzie mogła wyprodukować 27 tys. ton wodoru rocznie.</a:t>
            </a:r>
          </a:p>
          <a:p>
            <a:r>
              <a:rPr lang="pl-PL" sz="1200" dirty="0"/>
              <a:t>W grudniu 2021 roku rozpoczęła się budowa jeszcze większej elektrowni o mocy 260 MW, obok której powstanie również elektrownia słoneczna o mocy 300 MW. Inwestorem jest państwowa chińska spółka naftowa </a:t>
            </a:r>
            <a:r>
              <a:rPr lang="pl-PL" sz="1200" dirty="0" err="1"/>
              <a:t>Sinopec</a:t>
            </a:r>
            <a:r>
              <a:rPr lang="pl-PL" sz="1200" dirty="0"/>
              <a:t>.</a:t>
            </a:r>
          </a:p>
          <a:p>
            <a:r>
              <a:rPr lang="pl-PL" sz="1200" dirty="0"/>
              <a:t>Koszt dużej, komercyjnej gruntowej farmy fotowoltaicznej o mocy 1 MW wynosi od 2,7 do 2,9 miliona złotych. </a:t>
            </a:r>
          </a:p>
          <a:p>
            <a:r>
              <a:rPr lang="pl-PL" sz="1200" dirty="0"/>
              <a:t>Przy przyjęciu najmniej korzystnego finansowo założenia koszt wybudowania elektrowni 300 MW opartej na panelach słonecznych wyniósłby 870 mln PLN.</a:t>
            </a:r>
          </a:p>
        </p:txBody>
      </p:sp>
      <p:sp>
        <p:nvSpPr>
          <p:cNvPr id="8" name="Freeform: Shape 28">
            <a:extLst>
              <a:ext uri="{FF2B5EF4-FFF2-40B4-BE49-F238E27FC236}">
                <a16:creationId xmlns:a16="http://schemas.microsoft.com/office/drawing/2014/main" id="{C7C5A747-7EB1-477B-9D6E-3C13A66EC739}"/>
              </a:ext>
            </a:extLst>
          </p:cNvPr>
          <p:cNvSpPr/>
          <p:nvPr/>
        </p:nvSpPr>
        <p:spPr>
          <a:xfrm rot="16200000">
            <a:off x="10993437" y="5659437"/>
            <a:ext cx="1198563" cy="1198564"/>
          </a:xfrm>
          <a:custGeom>
            <a:avLst/>
            <a:gdLst>
              <a:gd name="connsiteX0" fmla="*/ 0 w 1198563"/>
              <a:gd name="connsiteY0" fmla="*/ 0 h 1198564"/>
              <a:gd name="connsiteX1" fmla="*/ 1198563 w 1198563"/>
              <a:gd name="connsiteY1" fmla="*/ 1198563 h 1198564"/>
              <a:gd name="connsiteX2" fmla="*/ 1198563 w 1198563"/>
              <a:gd name="connsiteY2" fmla="*/ 1198564 h 1198564"/>
              <a:gd name="connsiteX3" fmla="*/ 708231 w 1198563"/>
              <a:gd name="connsiteY3" fmla="*/ 1198564 h 1198564"/>
              <a:gd name="connsiteX4" fmla="*/ 708231 w 1198563"/>
              <a:gd name="connsiteY4" fmla="*/ 1198563 h 1198564"/>
              <a:gd name="connsiteX5" fmla="*/ 0 w 1198563"/>
              <a:gd name="connsiteY5" fmla="*/ 490332 h 119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8563" h="1198564">
                <a:moveTo>
                  <a:pt x="0" y="0"/>
                </a:moveTo>
                <a:cubicBezTo>
                  <a:pt x="661948" y="0"/>
                  <a:pt x="1198563" y="536615"/>
                  <a:pt x="1198563" y="1198563"/>
                </a:cubicBezTo>
                <a:lnTo>
                  <a:pt x="1198563" y="1198564"/>
                </a:lnTo>
                <a:lnTo>
                  <a:pt x="708231" y="1198564"/>
                </a:lnTo>
                <a:lnTo>
                  <a:pt x="708231" y="1198563"/>
                </a:lnTo>
                <a:cubicBezTo>
                  <a:pt x="708231" y="807418"/>
                  <a:pt x="391145" y="490332"/>
                  <a:pt x="0" y="490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2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4DED899-0DEB-476A-B041-E923B9432B47}"/>
              </a:ext>
            </a:extLst>
          </p:cNvPr>
          <p:cNvSpPr txBox="1">
            <a:spLocks/>
          </p:cNvSpPr>
          <p:nvPr/>
        </p:nvSpPr>
        <p:spPr>
          <a:xfrm>
            <a:off x="957330" y="1026491"/>
            <a:ext cx="7677150" cy="935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Magazynowanie wodoru i dobór najbardziej praktycznych i ekonomicznych rozwiązań</a:t>
            </a:r>
            <a:endParaRPr lang="en-ID" sz="4000" dirty="0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42CA9DFC-9BB9-4FE7-8460-8D8D1C9E0358}"/>
              </a:ext>
            </a:extLst>
          </p:cNvPr>
          <p:cNvSpPr txBox="1"/>
          <p:nvPr/>
        </p:nvSpPr>
        <p:spPr>
          <a:xfrm>
            <a:off x="957330" y="1943184"/>
            <a:ext cx="589003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1200" b="1" dirty="0"/>
              <a:t>Wodór sprężony</a:t>
            </a:r>
          </a:p>
          <a:p>
            <a:endParaRPr lang="pl-PL" sz="1200" b="1" dirty="0"/>
          </a:p>
          <a:p>
            <a:r>
              <a:rPr lang="pl-PL" sz="1200" dirty="0"/>
              <a:t>Przy założeniu dziennej produkcji wodoru (przy użyciu pełnej mocy takiej elektrowni):</a:t>
            </a:r>
          </a:p>
          <a:p>
            <a:r>
              <a:rPr lang="pl-PL" sz="1200" dirty="0"/>
              <a:t>260 (MW)*24 (h)*0,2 (sprawność)/0,016 (MWh/kg)/1000 (kg/t)=78 ton</a:t>
            </a:r>
          </a:p>
          <a:p>
            <a:r>
              <a:rPr lang="pl-PL" sz="1200" dirty="0"/>
              <a:t>oraz dziennych stratach wodoru z instalacji 5% (przechowywanie w zbiornikach stalowych), napełnianie zbiornika potrwa 14 dni.</a:t>
            </a:r>
          </a:p>
        </p:txBody>
      </p:sp>
      <p:sp>
        <p:nvSpPr>
          <p:cNvPr id="8" name="Freeform: Shape 28">
            <a:extLst>
              <a:ext uri="{FF2B5EF4-FFF2-40B4-BE49-F238E27FC236}">
                <a16:creationId xmlns:a16="http://schemas.microsoft.com/office/drawing/2014/main" id="{C7C5A747-7EB1-477B-9D6E-3C13A66EC739}"/>
              </a:ext>
            </a:extLst>
          </p:cNvPr>
          <p:cNvSpPr/>
          <p:nvPr/>
        </p:nvSpPr>
        <p:spPr>
          <a:xfrm rot="16200000">
            <a:off x="10993437" y="5659437"/>
            <a:ext cx="1198563" cy="1198564"/>
          </a:xfrm>
          <a:custGeom>
            <a:avLst/>
            <a:gdLst>
              <a:gd name="connsiteX0" fmla="*/ 0 w 1198563"/>
              <a:gd name="connsiteY0" fmla="*/ 0 h 1198564"/>
              <a:gd name="connsiteX1" fmla="*/ 1198563 w 1198563"/>
              <a:gd name="connsiteY1" fmla="*/ 1198563 h 1198564"/>
              <a:gd name="connsiteX2" fmla="*/ 1198563 w 1198563"/>
              <a:gd name="connsiteY2" fmla="*/ 1198564 h 1198564"/>
              <a:gd name="connsiteX3" fmla="*/ 708231 w 1198563"/>
              <a:gd name="connsiteY3" fmla="*/ 1198564 h 1198564"/>
              <a:gd name="connsiteX4" fmla="*/ 708231 w 1198563"/>
              <a:gd name="connsiteY4" fmla="*/ 1198563 h 1198564"/>
              <a:gd name="connsiteX5" fmla="*/ 0 w 1198563"/>
              <a:gd name="connsiteY5" fmla="*/ 490332 h 119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8563" h="1198564">
                <a:moveTo>
                  <a:pt x="0" y="0"/>
                </a:moveTo>
                <a:cubicBezTo>
                  <a:pt x="661948" y="0"/>
                  <a:pt x="1198563" y="536615"/>
                  <a:pt x="1198563" y="1198563"/>
                </a:cubicBezTo>
                <a:lnTo>
                  <a:pt x="1198563" y="1198564"/>
                </a:lnTo>
                <a:lnTo>
                  <a:pt x="708231" y="1198564"/>
                </a:lnTo>
                <a:lnTo>
                  <a:pt x="708231" y="1198563"/>
                </a:lnTo>
                <a:cubicBezTo>
                  <a:pt x="708231" y="807418"/>
                  <a:pt x="391145" y="490332"/>
                  <a:pt x="0" y="490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1FE14A2-24E2-4351-9D17-4447F0784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167028"/>
              </p:ext>
            </p:extLst>
          </p:nvPr>
        </p:nvGraphicFramePr>
        <p:xfrm>
          <a:off x="996635" y="3253980"/>
          <a:ext cx="5663151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9555">
                  <a:extLst>
                    <a:ext uri="{9D8B030D-6E8A-4147-A177-3AD203B41FA5}">
                      <a16:colId xmlns:a16="http://schemas.microsoft.com/office/drawing/2014/main" val="2773300649"/>
                    </a:ext>
                  </a:extLst>
                </a:gridCol>
                <a:gridCol w="1435001">
                  <a:extLst>
                    <a:ext uri="{9D8B030D-6E8A-4147-A177-3AD203B41FA5}">
                      <a16:colId xmlns:a16="http://schemas.microsoft.com/office/drawing/2014/main" val="1396724192"/>
                    </a:ext>
                  </a:extLst>
                </a:gridCol>
                <a:gridCol w="1313228">
                  <a:extLst>
                    <a:ext uri="{9D8B030D-6E8A-4147-A177-3AD203B41FA5}">
                      <a16:colId xmlns:a16="http://schemas.microsoft.com/office/drawing/2014/main" val="1511146810"/>
                    </a:ext>
                  </a:extLst>
                </a:gridCol>
                <a:gridCol w="2275367">
                  <a:extLst>
                    <a:ext uri="{9D8B030D-6E8A-4147-A177-3AD203B41FA5}">
                      <a16:colId xmlns:a16="http://schemas.microsoft.com/office/drawing/2014/main" val="391707981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Dzień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Produkcja dzienna H</a:t>
                      </a:r>
                      <a:r>
                        <a:rPr lang="pl-PL" sz="1100" baseline="-250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Łączny zapas H</a:t>
                      </a:r>
                      <a:r>
                        <a:rPr lang="pl-PL" sz="1100" baseline="-250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Zapas H</a:t>
                      </a:r>
                      <a:r>
                        <a:rPr lang="pl-PL" sz="1100" baseline="-25000" dirty="0">
                          <a:effectLst/>
                        </a:rPr>
                        <a:t>2</a:t>
                      </a:r>
                      <a:r>
                        <a:rPr lang="pl-PL" sz="1100" dirty="0">
                          <a:effectLst/>
                        </a:rPr>
                        <a:t> minus strata 5%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037705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78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78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74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66858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78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152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144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315795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78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222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211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442101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78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289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275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725409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78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353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335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151251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78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413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393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551802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78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471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447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953530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78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525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499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064688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78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577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548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549049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10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78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626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595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533424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11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78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673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639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122666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12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78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717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681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538853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13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78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759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721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035032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14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78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799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759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35504282"/>
                  </a:ext>
                </a:extLst>
              </a:tr>
            </a:tbl>
          </a:graphicData>
        </a:graphic>
      </p:graphicFrame>
      <p:sp>
        <p:nvSpPr>
          <p:cNvPr id="10" name="TextBox 10">
            <a:extLst>
              <a:ext uri="{FF2B5EF4-FFF2-40B4-BE49-F238E27FC236}">
                <a16:creationId xmlns:a16="http://schemas.microsoft.com/office/drawing/2014/main" id="{E282B178-681A-44DF-B699-1DD68F8AFA47}"/>
              </a:ext>
            </a:extLst>
          </p:cNvPr>
          <p:cNvSpPr txBox="1"/>
          <p:nvPr/>
        </p:nvSpPr>
        <p:spPr>
          <a:xfrm>
            <a:off x="957330" y="6004803"/>
            <a:ext cx="5890037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1050" dirty="0"/>
              <a:t>Po napełnieniu zbiornika, 5% stratę H2 (37,5 ton) pokryje elektrownia pracująca na 50% mocy.</a:t>
            </a:r>
          </a:p>
        </p:txBody>
      </p:sp>
      <p:pic>
        <p:nvPicPr>
          <p:cNvPr id="5" name="Obraz 4" descr="Obraz zawierający tekst, niebo, budynek, zewnętrzne&#10;&#10;Opis wygenerowany automatycznie">
            <a:extLst>
              <a:ext uri="{FF2B5EF4-FFF2-40B4-BE49-F238E27FC236}">
                <a16:creationId xmlns:a16="http://schemas.microsoft.com/office/drawing/2014/main" id="{E1092FE7-1A79-4B2A-850F-3C1A00FE3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894" y="2080736"/>
            <a:ext cx="3472283" cy="2002140"/>
          </a:xfrm>
          <a:prstGeom prst="rect">
            <a:avLst/>
          </a:prstGeom>
        </p:spPr>
      </p:pic>
      <p:pic>
        <p:nvPicPr>
          <p:cNvPr id="12" name="Obraz 11" descr="Obraz zawierający tekst, niebo, zewnętrzne, budynek&#10;&#10;Opis wygenerowany automatycznie">
            <a:extLst>
              <a:ext uri="{FF2B5EF4-FFF2-40B4-BE49-F238E27FC236}">
                <a16:creationId xmlns:a16="http://schemas.microsoft.com/office/drawing/2014/main" id="{E2BB7CF3-D79B-42BA-BED8-67CAC67BD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506" y="4737954"/>
            <a:ext cx="2662003" cy="2002142"/>
          </a:xfrm>
          <a:prstGeom prst="rect">
            <a:avLst/>
          </a:prstGeom>
        </p:spPr>
      </p:pic>
      <p:pic>
        <p:nvPicPr>
          <p:cNvPr id="14" name="Obraz 13" descr="Obraz zawierający niebo, zewnętrzne, budynek, kopuła&#10;&#10;Opis wygenerowany automatycznie">
            <a:extLst>
              <a:ext uri="{FF2B5EF4-FFF2-40B4-BE49-F238E27FC236}">
                <a16:creationId xmlns:a16="http://schemas.microsoft.com/office/drawing/2014/main" id="{17144987-0328-447C-A288-FC6B80120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945" y="3081806"/>
            <a:ext cx="2799246" cy="200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1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energy">
      <a:dk1>
        <a:srgbClr val="3F3F3F"/>
      </a:dk1>
      <a:lt1>
        <a:srgbClr val="FFFFFF"/>
      </a:lt1>
      <a:dk2>
        <a:srgbClr val="313C41"/>
      </a:dk2>
      <a:lt2>
        <a:srgbClr val="FFFFFF"/>
      </a:lt2>
      <a:accent1>
        <a:srgbClr val="00BC22"/>
      </a:accent1>
      <a:accent2>
        <a:srgbClr val="00A820"/>
      </a:accent2>
      <a:accent3>
        <a:srgbClr val="00921C"/>
      </a:accent3>
      <a:accent4>
        <a:srgbClr val="007A17"/>
      </a:accent4>
      <a:accent5>
        <a:srgbClr val="006012"/>
      </a:accent5>
      <a:accent6>
        <a:srgbClr val="00420D"/>
      </a:accent6>
      <a:hlink>
        <a:srgbClr val="0563C1"/>
      </a:hlink>
      <a:folHlink>
        <a:srgbClr val="954F72"/>
      </a:folHlink>
    </a:clrScheme>
    <a:fontScheme name="Automotive">
      <a:majorFont>
        <a:latin typeface="Montserrat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energy">
      <a:dk1>
        <a:srgbClr val="3F3F3F"/>
      </a:dk1>
      <a:lt1>
        <a:srgbClr val="FFFFFF"/>
      </a:lt1>
      <a:dk2>
        <a:srgbClr val="313C41"/>
      </a:dk2>
      <a:lt2>
        <a:srgbClr val="FFFFFF"/>
      </a:lt2>
      <a:accent1>
        <a:srgbClr val="00BC22"/>
      </a:accent1>
      <a:accent2>
        <a:srgbClr val="00A820"/>
      </a:accent2>
      <a:accent3>
        <a:srgbClr val="00921C"/>
      </a:accent3>
      <a:accent4>
        <a:srgbClr val="007A17"/>
      </a:accent4>
      <a:accent5>
        <a:srgbClr val="006012"/>
      </a:accent5>
      <a:accent6>
        <a:srgbClr val="00420D"/>
      </a:accent6>
      <a:hlink>
        <a:srgbClr val="0563C1"/>
      </a:hlink>
      <a:folHlink>
        <a:srgbClr val="954F72"/>
      </a:folHlink>
    </a:clrScheme>
    <a:fontScheme name="Automotive">
      <a:majorFont>
        <a:latin typeface="Montserrat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5094</TotalTime>
  <Words>5243</Words>
  <Application>Microsoft Office PowerPoint</Application>
  <PresentationFormat>Panoramiczny</PresentationFormat>
  <Paragraphs>418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22</vt:i4>
      </vt:variant>
    </vt:vector>
  </HeadingPairs>
  <TitlesOfParts>
    <vt:vector size="29" baseType="lpstr">
      <vt:lpstr>Arial</vt:lpstr>
      <vt:lpstr>Calibri</vt:lpstr>
      <vt:lpstr>Montserrat</vt:lpstr>
      <vt:lpstr>Poppins</vt:lpstr>
      <vt:lpstr>Source Sans Pro</vt:lpstr>
      <vt:lpstr>Office Theme</vt:lpstr>
      <vt:lpstr>1_Office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saeful anwar</dc:creator>
  <cp:lastModifiedBy>Tomasz Drzał</cp:lastModifiedBy>
  <cp:revision>245</cp:revision>
  <dcterms:created xsi:type="dcterms:W3CDTF">2020-07-02T01:38:46Z</dcterms:created>
  <dcterms:modified xsi:type="dcterms:W3CDTF">2022-06-02T07:54:17Z</dcterms:modified>
</cp:coreProperties>
</file>